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37"/>
  </p:notesMasterIdLst>
  <p:handoutMasterIdLst>
    <p:handoutMasterId r:id="rId38"/>
  </p:handoutMasterIdLst>
  <p:sldIdLst>
    <p:sldId id="257" r:id="rId2"/>
    <p:sldId id="265" r:id="rId3"/>
    <p:sldId id="266" r:id="rId4"/>
    <p:sldId id="267" r:id="rId5"/>
    <p:sldId id="277" r:id="rId6"/>
    <p:sldId id="258" r:id="rId7"/>
    <p:sldId id="261" r:id="rId8"/>
    <p:sldId id="259" r:id="rId9"/>
    <p:sldId id="260" r:id="rId10"/>
    <p:sldId id="281" r:id="rId11"/>
    <p:sldId id="285" r:id="rId12"/>
    <p:sldId id="272" r:id="rId13"/>
    <p:sldId id="286" r:id="rId14"/>
    <p:sldId id="273" r:id="rId15"/>
    <p:sldId id="264" r:id="rId16"/>
    <p:sldId id="287" r:id="rId17"/>
    <p:sldId id="276" r:id="rId18"/>
    <p:sldId id="288" r:id="rId19"/>
    <p:sldId id="263" r:id="rId20"/>
    <p:sldId id="278" r:id="rId21"/>
    <p:sldId id="280" r:id="rId22"/>
    <p:sldId id="262" r:id="rId23"/>
    <p:sldId id="282" r:id="rId24"/>
    <p:sldId id="289" r:id="rId25"/>
    <p:sldId id="268" r:id="rId26"/>
    <p:sldId id="290" r:id="rId27"/>
    <p:sldId id="292" r:id="rId28"/>
    <p:sldId id="269" r:id="rId29"/>
    <p:sldId id="270" r:id="rId30"/>
    <p:sldId id="274" r:id="rId31"/>
    <p:sldId id="271" r:id="rId32"/>
    <p:sldId id="275" r:id="rId33"/>
    <p:sldId id="293" r:id="rId34"/>
    <p:sldId id="284" r:id="rId35"/>
    <p:sldId id="283" r:id="rId36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5202" autoAdjust="0"/>
    <p:restoredTop sz="90929"/>
  </p:normalViewPr>
  <p:slideViewPr>
    <p:cSldViewPr>
      <p:cViewPr varScale="1">
        <p:scale>
          <a:sx n="72" d="100"/>
          <a:sy n="72" d="100"/>
        </p:scale>
        <p:origin x="60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7.xml"/><Relationship Id="rId13" Type="http://schemas.openxmlformats.org/officeDocument/2006/relationships/slide" Target="slides/slide25.xml"/><Relationship Id="rId18" Type="http://schemas.openxmlformats.org/officeDocument/2006/relationships/slide" Target="slides/slide31.xml"/><Relationship Id="rId3" Type="http://schemas.openxmlformats.org/officeDocument/2006/relationships/slide" Target="slides/slide3.xml"/><Relationship Id="rId7" Type="http://schemas.openxmlformats.org/officeDocument/2006/relationships/slide" Target="slides/slide11.xml"/><Relationship Id="rId12" Type="http://schemas.openxmlformats.org/officeDocument/2006/relationships/slide" Target="slides/slide24.xml"/><Relationship Id="rId17" Type="http://schemas.openxmlformats.org/officeDocument/2006/relationships/slide" Target="slides/slide30.xml"/><Relationship Id="rId2" Type="http://schemas.openxmlformats.org/officeDocument/2006/relationships/slide" Target="slides/slide2.xml"/><Relationship Id="rId16" Type="http://schemas.openxmlformats.org/officeDocument/2006/relationships/slide" Target="slides/slide29.xml"/><Relationship Id="rId20" Type="http://schemas.openxmlformats.org/officeDocument/2006/relationships/slide" Target="slides/slide33.xml"/><Relationship Id="rId1" Type="http://schemas.openxmlformats.org/officeDocument/2006/relationships/slide" Target="slides/slide1.xml"/><Relationship Id="rId6" Type="http://schemas.openxmlformats.org/officeDocument/2006/relationships/slide" Target="slides/slide6.xml"/><Relationship Id="rId11" Type="http://schemas.openxmlformats.org/officeDocument/2006/relationships/slide" Target="slides/slide21.xml"/><Relationship Id="rId5" Type="http://schemas.openxmlformats.org/officeDocument/2006/relationships/slide" Target="slides/slide5.xml"/><Relationship Id="rId15" Type="http://schemas.openxmlformats.org/officeDocument/2006/relationships/slide" Target="slides/slide28.xml"/><Relationship Id="rId10" Type="http://schemas.openxmlformats.org/officeDocument/2006/relationships/slide" Target="slides/slide20.xml"/><Relationship Id="rId19" Type="http://schemas.openxmlformats.org/officeDocument/2006/relationships/slide" Target="slides/slide32.xml"/><Relationship Id="rId4" Type="http://schemas.openxmlformats.org/officeDocument/2006/relationships/slide" Target="slides/slide4.xml"/><Relationship Id="rId9" Type="http://schemas.openxmlformats.org/officeDocument/2006/relationships/slide" Target="slides/slide18.xml"/><Relationship Id="rId14" Type="http://schemas.openxmlformats.org/officeDocument/2006/relationships/slide" Target="slides/slide2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1A30A6C-2504-4F0B-AC74-19723B444C7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4999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668F1A2-971B-4623-824E-ED371A35DF5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646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-3175" y="0"/>
            <a:ext cx="9147175" cy="6867525"/>
            <a:chOff x="-2" y="0"/>
            <a:chExt cx="5762" cy="4326"/>
          </a:xfrm>
        </p:grpSpPr>
        <p:grpSp>
          <p:nvGrpSpPr>
            <p:cNvPr id="5123" name="Group 3"/>
            <p:cNvGrpSpPr>
              <a:grpSpLocks/>
            </p:cNvGrpSpPr>
            <p:nvPr userDrawn="1"/>
          </p:nvGrpSpPr>
          <p:grpSpPr bwMode="auto">
            <a:xfrm>
              <a:off x="-2" y="0"/>
              <a:ext cx="5712" cy="4326"/>
              <a:chOff x="-2" y="0"/>
              <a:chExt cx="5712" cy="4326"/>
            </a:xfrm>
          </p:grpSpPr>
          <p:sp>
            <p:nvSpPr>
              <p:cNvPr id="5124" name="Rectangle 4"/>
              <p:cNvSpPr>
                <a:spLocks noChangeArrowheads="1"/>
              </p:cNvSpPr>
              <p:nvPr/>
            </p:nvSpPr>
            <p:spPr bwMode="auto">
              <a:xfrm>
                <a:off x="-2" y="0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5" name="Rectangle 5"/>
              <p:cNvSpPr>
                <a:spLocks noChangeArrowheads="1"/>
              </p:cNvSpPr>
              <p:nvPr/>
            </p:nvSpPr>
            <p:spPr bwMode="auto">
              <a:xfrm>
                <a:off x="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6" name="Rectangle 6"/>
              <p:cNvSpPr>
                <a:spLocks noChangeArrowheads="1"/>
              </p:cNvSpPr>
              <p:nvPr/>
            </p:nvSpPr>
            <p:spPr bwMode="auto">
              <a:xfrm>
                <a:off x="1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7" name="Rectangle 7"/>
              <p:cNvSpPr>
                <a:spLocks noChangeArrowheads="1"/>
              </p:cNvSpPr>
              <p:nvPr/>
            </p:nvSpPr>
            <p:spPr bwMode="auto">
              <a:xfrm>
                <a:off x="2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8" name="Rectangle 8"/>
              <p:cNvSpPr>
                <a:spLocks noChangeArrowheads="1"/>
              </p:cNvSpPr>
              <p:nvPr/>
            </p:nvSpPr>
            <p:spPr bwMode="auto">
              <a:xfrm>
                <a:off x="3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9" name="Rectangle 9"/>
              <p:cNvSpPr>
                <a:spLocks noChangeArrowheads="1"/>
              </p:cNvSpPr>
              <p:nvPr/>
            </p:nvSpPr>
            <p:spPr bwMode="auto">
              <a:xfrm>
                <a:off x="4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0" name="Rectangle 10"/>
              <p:cNvSpPr>
                <a:spLocks noChangeArrowheads="1"/>
              </p:cNvSpPr>
              <p:nvPr/>
            </p:nvSpPr>
            <p:spPr bwMode="auto">
              <a:xfrm>
                <a:off x="5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1" name="Rectangle 11"/>
              <p:cNvSpPr>
                <a:spLocks noChangeArrowheads="1"/>
              </p:cNvSpPr>
              <p:nvPr/>
            </p:nvSpPr>
            <p:spPr bwMode="auto">
              <a:xfrm>
                <a:off x="6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2" name="Rectangle 12"/>
              <p:cNvSpPr>
                <a:spLocks noChangeArrowheads="1"/>
              </p:cNvSpPr>
              <p:nvPr/>
            </p:nvSpPr>
            <p:spPr bwMode="auto">
              <a:xfrm>
                <a:off x="7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3" name="Rectangle 13"/>
              <p:cNvSpPr>
                <a:spLocks noChangeArrowheads="1"/>
              </p:cNvSpPr>
              <p:nvPr/>
            </p:nvSpPr>
            <p:spPr bwMode="auto">
              <a:xfrm>
                <a:off x="8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4" name="Rectangle 14"/>
              <p:cNvSpPr>
                <a:spLocks noChangeArrowheads="1"/>
              </p:cNvSpPr>
              <p:nvPr/>
            </p:nvSpPr>
            <p:spPr bwMode="auto">
              <a:xfrm>
                <a:off x="95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5" name="Rectangle 15"/>
              <p:cNvSpPr>
                <a:spLocks noChangeArrowheads="1"/>
              </p:cNvSpPr>
              <p:nvPr/>
            </p:nvSpPr>
            <p:spPr bwMode="auto">
              <a:xfrm>
                <a:off x="105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6" name="Rectangle 16"/>
              <p:cNvSpPr>
                <a:spLocks noChangeArrowheads="1"/>
              </p:cNvSpPr>
              <p:nvPr/>
            </p:nvSpPr>
            <p:spPr bwMode="auto">
              <a:xfrm>
                <a:off x="115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7" name="Rectangle 17"/>
              <p:cNvSpPr>
                <a:spLocks noChangeArrowheads="1"/>
              </p:cNvSpPr>
              <p:nvPr/>
            </p:nvSpPr>
            <p:spPr bwMode="auto">
              <a:xfrm>
                <a:off x="124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8" name="Rectangle 18"/>
              <p:cNvSpPr>
                <a:spLocks noChangeArrowheads="1"/>
              </p:cNvSpPr>
              <p:nvPr/>
            </p:nvSpPr>
            <p:spPr bwMode="auto">
              <a:xfrm>
                <a:off x="134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9" name="Rectangle 19"/>
              <p:cNvSpPr>
                <a:spLocks noChangeArrowheads="1"/>
              </p:cNvSpPr>
              <p:nvPr/>
            </p:nvSpPr>
            <p:spPr bwMode="auto">
              <a:xfrm>
                <a:off x="143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0" name="Rectangle 20"/>
              <p:cNvSpPr>
                <a:spLocks noChangeArrowheads="1"/>
              </p:cNvSpPr>
              <p:nvPr/>
            </p:nvSpPr>
            <p:spPr bwMode="auto">
              <a:xfrm>
                <a:off x="153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1" name="Rectangle 21"/>
              <p:cNvSpPr>
                <a:spLocks noChangeArrowheads="1"/>
              </p:cNvSpPr>
              <p:nvPr/>
            </p:nvSpPr>
            <p:spPr bwMode="auto">
              <a:xfrm>
                <a:off x="163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2" name="Rectangle 22"/>
              <p:cNvSpPr>
                <a:spLocks noChangeArrowheads="1"/>
              </p:cNvSpPr>
              <p:nvPr/>
            </p:nvSpPr>
            <p:spPr bwMode="auto">
              <a:xfrm>
                <a:off x="172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3" name="Rectangle 23"/>
              <p:cNvSpPr>
                <a:spLocks noChangeArrowheads="1"/>
              </p:cNvSpPr>
              <p:nvPr/>
            </p:nvSpPr>
            <p:spPr bwMode="auto">
              <a:xfrm>
                <a:off x="182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4" name="Rectangle 24"/>
              <p:cNvSpPr>
                <a:spLocks noChangeArrowheads="1"/>
              </p:cNvSpPr>
              <p:nvPr/>
            </p:nvSpPr>
            <p:spPr bwMode="auto">
              <a:xfrm>
                <a:off x="191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5" name="Rectangle 25"/>
              <p:cNvSpPr>
                <a:spLocks noChangeArrowheads="1"/>
              </p:cNvSpPr>
              <p:nvPr/>
            </p:nvSpPr>
            <p:spPr bwMode="auto">
              <a:xfrm>
                <a:off x="201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6" name="Rectangle 26"/>
              <p:cNvSpPr>
                <a:spLocks noChangeArrowheads="1"/>
              </p:cNvSpPr>
              <p:nvPr/>
            </p:nvSpPr>
            <p:spPr bwMode="auto">
              <a:xfrm>
                <a:off x="211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7" name="Rectangle 27"/>
              <p:cNvSpPr>
                <a:spLocks noChangeArrowheads="1"/>
              </p:cNvSpPr>
              <p:nvPr/>
            </p:nvSpPr>
            <p:spPr bwMode="auto">
              <a:xfrm>
                <a:off x="220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8" name="Rectangle 28"/>
              <p:cNvSpPr>
                <a:spLocks noChangeArrowheads="1"/>
              </p:cNvSpPr>
              <p:nvPr/>
            </p:nvSpPr>
            <p:spPr bwMode="auto">
              <a:xfrm>
                <a:off x="230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9" name="Rectangle 29"/>
              <p:cNvSpPr>
                <a:spLocks noChangeArrowheads="1"/>
              </p:cNvSpPr>
              <p:nvPr/>
            </p:nvSpPr>
            <p:spPr bwMode="auto">
              <a:xfrm>
                <a:off x="239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50" name="Rectangle 30"/>
              <p:cNvSpPr>
                <a:spLocks noChangeArrowheads="1"/>
              </p:cNvSpPr>
              <p:nvPr/>
            </p:nvSpPr>
            <p:spPr bwMode="auto">
              <a:xfrm>
                <a:off x="24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51" name="Rectangle 31"/>
              <p:cNvSpPr>
                <a:spLocks noChangeArrowheads="1"/>
              </p:cNvSpPr>
              <p:nvPr/>
            </p:nvSpPr>
            <p:spPr bwMode="auto">
              <a:xfrm>
                <a:off x="25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52" name="Rectangle 32"/>
              <p:cNvSpPr>
                <a:spLocks noChangeArrowheads="1"/>
              </p:cNvSpPr>
              <p:nvPr/>
            </p:nvSpPr>
            <p:spPr bwMode="auto">
              <a:xfrm>
                <a:off x="26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53" name="Rectangle 33"/>
              <p:cNvSpPr>
                <a:spLocks noChangeArrowheads="1"/>
              </p:cNvSpPr>
              <p:nvPr/>
            </p:nvSpPr>
            <p:spPr bwMode="auto">
              <a:xfrm>
                <a:off x="27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54" name="Rectangle 34"/>
              <p:cNvSpPr>
                <a:spLocks noChangeArrowheads="1"/>
              </p:cNvSpPr>
              <p:nvPr/>
            </p:nvSpPr>
            <p:spPr bwMode="auto">
              <a:xfrm>
                <a:off x="28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55" name="Rectangle 35"/>
              <p:cNvSpPr>
                <a:spLocks noChangeArrowheads="1"/>
              </p:cNvSpPr>
              <p:nvPr/>
            </p:nvSpPr>
            <p:spPr bwMode="auto">
              <a:xfrm>
                <a:off x="29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56" name="Rectangle 36"/>
              <p:cNvSpPr>
                <a:spLocks noChangeArrowheads="1"/>
              </p:cNvSpPr>
              <p:nvPr/>
            </p:nvSpPr>
            <p:spPr bwMode="auto">
              <a:xfrm>
                <a:off x="30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57" name="Rectangle 37"/>
              <p:cNvSpPr>
                <a:spLocks noChangeArrowheads="1"/>
              </p:cNvSpPr>
              <p:nvPr/>
            </p:nvSpPr>
            <p:spPr bwMode="auto">
              <a:xfrm>
                <a:off x="31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58" name="Rectangle 38"/>
              <p:cNvSpPr>
                <a:spLocks noChangeArrowheads="1"/>
              </p:cNvSpPr>
              <p:nvPr/>
            </p:nvSpPr>
            <p:spPr bwMode="auto">
              <a:xfrm>
                <a:off x="32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59" name="Rectangle 39"/>
              <p:cNvSpPr>
                <a:spLocks noChangeArrowheads="1"/>
              </p:cNvSpPr>
              <p:nvPr/>
            </p:nvSpPr>
            <p:spPr bwMode="auto">
              <a:xfrm>
                <a:off x="335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60" name="Rectangle 40"/>
              <p:cNvSpPr>
                <a:spLocks noChangeArrowheads="1"/>
              </p:cNvSpPr>
              <p:nvPr/>
            </p:nvSpPr>
            <p:spPr bwMode="auto">
              <a:xfrm>
                <a:off x="345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61" name="Rectangle 41"/>
              <p:cNvSpPr>
                <a:spLocks noChangeArrowheads="1"/>
              </p:cNvSpPr>
              <p:nvPr/>
            </p:nvSpPr>
            <p:spPr bwMode="auto">
              <a:xfrm>
                <a:off x="355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62" name="Rectangle 42"/>
              <p:cNvSpPr>
                <a:spLocks noChangeArrowheads="1"/>
              </p:cNvSpPr>
              <p:nvPr/>
            </p:nvSpPr>
            <p:spPr bwMode="auto">
              <a:xfrm>
                <a:off x="364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63" name="Rectangle 43"/>
              <p:cNvSpPr>
                <a:spLocks noChangeArrowheads="1"/>
              </p:cNvSpPr>
              <p:nvPr/>
            </p:nvSpPr>
            <p:spPr bwMode="auto">
              <a:xfrm>
                <a:off x="374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64" name="Rectangle 44"/>
              <p:cNvSpPr>
                <a:spLocks noChangeArrowheads="1"/>
              </p:cNvSpPr>
              <p:nvPr/>
            </p:nvSpPr>
            <p:spPr bwMode="auto">
              <a:xfrm>
                <a:off x="383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65" name="Rectangle 45"/>
              <p:cNvSpPr>
                <a:spLocks noChangeArrowheads="1"/>
              </p:cNvSpPr>
              <p:nvPr/>
            </p:nvSpPr>
            <p:spPr bwMode="auto">
              <a:xfrm>
                <a:off x="393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66" name="Rectangle 46"/>
              <p:cNvSpPr>
                <a:spLocks noChangeArrowheads="1"/>
              </p:cNvSpPr>
              <p:nvPr/>
            </p:nvSpPr>
            <p:spPr bwMode="auto">
              <a:xfrm>
                <a:off x="403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67" name="Rectangle 47"/>
              <p:cNvSpPr>
                <a:spLocks noChangeArrowheads="1"/>
              </p:cNvSpPr>
              <p:nvPr/>
            </p:nvSpPr>
            <p:spPr bwMode="auto">
              <a:xfrm>
                <a:off x="412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68" name="Rectangle 48"/>
              <p:cNvSpPr>
                <a:spLocks noChangeArrowheads="1"/>
              </p:cNvSpPr>
              <p:nvPr/>
            </p:nvSpPr>
            <p:spPr bwMode="auto">
              <a:xfrm>
                <a:off x="422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69" name="Rectangle 49"/>
              <p:cNvSpPr>
                <a:spLocks noChangeArrowheads="1"/>
              </p:cNvSpPr>
              <p:nvPr/>
            </p:nvSpPr>
            <p:spPr bwMode="auto">
              <a:xfrm>
                <a:off x="431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70" name="Rectangle 50"/>
              <p:cNvSpPr>
                <a:spLocks noChangeArrowheads="1"/>
              </p:cNvSpPr>
              <p:nvPr/>
            </p:nvSpPr>
            <p:spPr bwMode="auto">
              <a:xfrm>
                <a:off x="441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71" name="Rectangle 51"/>
              <p:cNvSpPr>
                <a:spLocks noChangeArrowheads="1"/>
              </p:cNvSpPr>
              <p:nvPr/>
            </p:nvSpPr>
            <p:spPr bwMode="auto">
              <a:xfrm>
                <a:off x="451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72" name="Rectangle 52"/>
              <p:cNvSpPr>
                <a:spLocks noChangeArrowheads="1"/>
              </p:cNvSpPr>
              <p:nvPr/>
            </p:nvSpPr>
            <p:spPr bwMode="auto">
              <a:xfrm>
                <a:off x="460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73" name="Rectangle 53"/>
              <p:cNvSpPr>
                <a:spLocks noChangeArrowheads="1"/>
              </p:cNvSpPr>
              <p:nvPr/>
            </p:nvSpPr>
            <p:spPr bwMode="auto">
              <a:xfrm>
                <a:off x="470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74" name="Rectangle 54"/>
              <p:cNvSpPr>
                <a:spLocks noChangeArrowheads="1"/>
              </p:cNvSpPr>
              <p:nvPr/>
            </p:nvSpPr>
            <p:spPr bwMode="auto">
              <a:xfrm>
                <a:off x="479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75" name="Rectangle 55"/>
              <p:cNvSpPr>
                <a:spLocks noChangeArrowheads="1"/>
              </p:cNvSpPr>
              <p:nvPr/>
            </p:nvSpPr>
            <p:spPr bwMode="auto">
              <a:xfrm>
                <a:off x="48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76" name="Rectangle 56"/>
              <p:cNvSpPr>
                <a:spLocks noChangeArrowheads="1"/>
              </p:cNvSpPr>
              <p:nvPr/>
            </p:nvSpPr>
            <p:spPr bwMode="auto">
              <a:xfrm>
                <a:off x="49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77" name="Rectangle 57"/>
              <p:cNvSpPr>
                <a:spLocks noChangeArrowheads="1"/>
              </p:cNvSpPr>
              <p:nvPr/>
            </p:nvSpPr>
            <p:spPr bwMode="auto">
              <a:xfrm>
                <a:off x="50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78" name="Rectangle 58"/>
              <p:cNvSpPr>
                <a:spLocks noChangeArrowheads="1"/>
              </p:cNvSpPr>
              <p:nvPr/>
            </p:nvSpPr>
            <p:spPr bwMode="auto">
              <a:xfrm>
                <a:off x="51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79" name="Rectangle 59"/>
              <p:cNvSpPr>
                <a:spLocks noChangeArrowheads="1"/>
              </p:cNvSpPr>
              <p:nvPr/>
            </p:nvSpPr>
            <p:spPr bwMode="auto">
              <a:xfrm>
                <a:off x="52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80" name="Rectangle 60"/>
              <p:cNvSpPr>
                <a:spLocks noChangeArrowheads="1"/>
              </p:cNvSpPr>
              <p:nvPr/>
            </p:nvSpPr>
            <p:spPr bwMode="auto">
              <a:xfrm>
                <a:off x="53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81" name="Rectangle 61"/>
              <p:cNvSpPr>
                <a:spLocks noChangeArrowheads="1"/>
              </p:cNvSpPr>
              <p:nvPr/>
            </p:nvSpPr>
            <p:spPr bwMode="auto">
              <a:xfrm>
                <a:off x="54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82" name="Rectangle 62"/>
              <p:cNvSpPr>
                <a:spLocks noChangeArrowheads="1"/>
              </p:cNvSpPr>
              <p:nvPr/>
            </p:nvSpPr>
            <p:spPr bwMode="auto">
              <a:xfrm>
                <a:off x="55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83" name="Rectangle 63"/>
              <p:cNvSpPr>
                <a:spLocks noChangeArrowheads="1"/>
              </p:cNvSpPr>
              <p:nvPr/>
            </p:nvSpPr>
            <p:spPr bwMode="auto">
              <a:xfrm>
                <a:off x="56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184" name="Rectangle 64"/>
            <p:cNvSpPr>
              <a:spLocks noChangeArrowheads="1"/>
            </p:cNvSpPr>
            <p:nvPr userDrawn="1"/>
          </p:nvSpPr>
          <p:spPr bwMode="auto">
            <a:xfrm>
              <a:off x="429" y="0"/>
              <a:ext cx="5331" cy="432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85" name="Rectangle 65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321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86" name="Rectangle 66"/>
          <p:cNvSpPr>
            <a:spLocks noChangeArrowheads="1"/>
          </p:cNvSpPr>
          <p:nvPr/>
        </p:nvSpPr>
        <p:spPr bwMode="auto">
          <a:xfrm>
            <a:off x="3505200" y="2590800"/>
            <a:ext cx="4892675" cy="76200"/>
          </a:xfrm>
          <a:prstGeom prst="rect">
            <a:avLst/>
          </a:prstGeom>
          <a:solidFill>
            <a:schemeClr val="hlink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kumimoji="1" lang="en-US"/>
          </a:p>
        </p:txBody>
      </p:sp>
      <p:sp>
        <p:nvSpPr>
          <p:cNvPr id="5187" name="Rectangle 67"/>
          <p:cNvSpPr>
            <a:spLocks noGrp="1" noChangeArrowheads="1"/>
          </p:cNvSpPr>
          <p:nvPr>
            <p:ph type="ctrTitle" sz="quarter"/>
          </p:nvPr>
        </p:nvSpPr>
        <p:spPr>
          <a:xfrm>
            <a:off x="779463" y="1827213"/>
            <a:ext cx="7678737" cy="70167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88" name="Rectangle 6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021138" y="2860675"/>
            <a:ext cx="4437062" cy="3114675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189" name="Rectangle 69"/>
          <p:cNvSpPr>
            <a:spLocks noGrp="1" noChangeArrowheads="1"/>
          </p:cNvSpPr>
          <p:nvPr>
            <p:ph type="dt" sz="quarter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November 17, 1999</a:t>
            </a:r>
          </a:p>
        </p:txBody>
      </p:sp>
      <p:sp>
        <p:nvSpPr>
          <p:cNvPr id="5190" name="Rectangle 70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Information Technology Centre, FCS, UNB, Fredericton, NB, Canada</a:t>
            </a:r>
          </a:p>
        </p:txBody>
      </p:sp>
      <p:sp>
        <p:nvSpPr>
          <p:cNvPr id="5191" name="Rectangle 7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7824502-A1C8-445C-AC5D-4367DF3E72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November 17, 1999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Information Technology Centre, FCS, UNB, Fredericton, NB, Canada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D5EDF3-0AB0-4536-B09F-6885A7BD97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4525" y="922338"/>
            <a:ext cx="2039938" cy="51736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71538" y="922338"/>
            <a:ext cx="5970587" cy="51736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November 17, 1999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Information Technology Centre, FCS, UNB, Fredericton, NB, Canada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CAA5CB-C017-49F6-8843-3049F74DE15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1538" y="922338"/>
            <a:ext cx="8162925" cy="7016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912813" y="1905000"/>
            <a:ext cx="3978275" cy="41910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3488" y="1905000"/>
            <a:ext cx="3979862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6288088"/>
            <a:ext cx="2276475" cy="4191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November 17, 1999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67000" y="6286500"/>
            <a:ext cx="4191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Information Technology Centre, FCS, UNB, Fredericton, NB, Canada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9925" y="62865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35E767B-70DE-4BC0-A3FB-48A9586FED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November 17, 1999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Information Technology Centre, FCS, UNB, Fredericton, NB, Canada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4B6EE3-A57C-4291-850E-74DB036CFA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November 17, 1999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Information Technology Centre, FCS, UNB, Fredericton, NB, Canada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DD9C1D-2326-45F7-BA88-73D0A05408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2813" y="1905000"/>
            <a:ext cx="39782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3488" y="1905000"/>
            <a:ext cx="3979862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November 17, 1999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Information Technology Centre, FCS, UNB, Fredericton, NB, Canada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6E1237-A5E9-43F3-BA9F-8770AF74531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November 17, 1999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Information Technology Centre, FCS, UNB, Fredericton, NB, Canada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A70899-833C-42FA-86EE-3D1ED8C683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November 17, 1999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Information Technology Centre, FCS, UNB, Fredericton, NB, Canada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41FAF3-4F5E-43C7-B52C-8E63B6127E2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November 17, 1999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Information Technology Centre, FCS, UNB, Fredericton, NB, Canada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B181DA-F756-4806-BB9C-5ECF77B9CE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November 17, 1999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Information Technology Centre, FCS, UNB, Fredericton, NB, Canada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9D939D-E8FF-4099-A005-6A3FA1EFC05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November 17, 1999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Information Technology Centre, FCS, UNB, Fredericton, NB, Canada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61D50F-6F9E-4088-95BE-E8CEF53988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0"/>
            <a:ext cx="9147175" cy="6867525"/>
            <a:chOff x="0" y="0"/>
            <a:chExt cx="5762" cy="4326"/>
          </a:xfrm>
        </p:grpSpPr>
        <p:sp>
          <p:nvSpPr>
            <p:cNvPr id="4099" name="Rectangle 3"/>
            <p:cNvSpPr>
              <a:spLocks noChangeArrowheads="1"/>
            </p:cNvSpPr>
            <p:nvPr userDrawn="1"/>
          </p:nvSpPr>
          <p:spPr bwMode="hidden">
            <a:xfrm>
              <a:off x="0" y="0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0" name="Rectangle 4"/>
            <p:cNvSpPr>
              <a:spLocks noChangeArrowheads="1"/>
            </p:cNvSpPr>
            <p:nvPr userDrawn="1"/>
          </p:nvSpPr>
          <p:spPr bwMode="hidden">
            <a:xfrm>
              <a:off x="9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1" name="Rectangle 5"/>
            <p:cNvSpPr>
              <a:spLocks noChangeArrowheads="1"/>
            </p:cNvSpPr>
            <p:nvPr userDrawn="1"/>
          </p:nvSpPr>
          <p:spPr bwMode="hidden">
            <a:xfrm>
              <a:off x="19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2" name="Rectangle 6"/>
            <p:cNvSpPr>
              <a:spLocks noChangeArrowheads="1"/>
            </p:cNvSpPr>
            <p:nvPr userDrawn="1"/>
          </p:nvSpPr>
          <p:spPr bwMode="hidden">
            <a:xfrm>
              <a:off x="28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3" name="Rectangle 7"/>
            <p:cNvSpPr>
              <a:spLocks noChangeArrowheads="1"/>
            </p:cNvSpPr>
            <p:nvPr userDrawn="1"/>
          </p:nvSpPr>
          <p:spPr bwMode="hidden">
            <a:xfrm>
              <a:off x="38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4" name="Rectangle 8"/>
            <p:cNvSpPr>
              <a:spLocks noChangeArrowheads="1"/>
            </p:cNvSpPr>
            <p:nvPr userDrawn="1"/>
          </p:nvSpPr>
          <p:spPr bwMode="hidden">
            <a:xfrm>
              <a:off x="48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5" name="Rectangle 9"/>
            <p:cNvSpPr>
              <a:spLocks noChangeArrowheads="1"/>
            </p:cNvSpPr>
            <p:nvPr userDrawn="1"/>
          </p:nvSpPr>
          <p:spPr bwMode="hidden">
            <a:xfrm>
              <a:off x="57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6" name="Rectangle 10"/>
            <p:cNvSpPr>
              <a:spLocks noChangeArrowheads="1"/>
            </p:cNvSpPr>
            <p:nvPr userDrawn="1"/>
          </p:nvSpPr>
          <p:spPr bwMode="hidden">
            <a:xfrm>
              <a:off x="67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7" name="Rectangle 11"/>
            <p:cNvSpPr>
              <a:spLocks noChangeArrowheads="1"/>
            </p:cNvSpPr>
            <p:nvPr userDrawn="1"/>
          </p:nvSpPr>
          <p:spPr bwMode="hidden">
            <a:xfrm>
              <a:off x="76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8" name="Rectangle 12"/>
            <p:cNvSpPr>
              <a:spLocks noChangeArrowheads="1"/>
            </p:cNvSpPr>
            <p:nvPr userDrawn="1"/>
          </p:nvSpPr>
          <p:spPr bwMode="hidden">
            <a:xfrm>
              <a:off x="86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9" name="Rectangle 13"/>
            <p:cNvSpPr>
              <a:spLocks noChangeArrowheads="1"/>
            </p:cNvSpPr>
            <p:nvPr userDrawn="1"/>
          </p:nvSpPr>
          <p:spPr bwMode="hidden">
            <a:xfrm>
              <a:off x="96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0" name="Rectangle 14"/>
            <p:cNvSpPr>
              <a:spLocks noChangeArrowheads="1"/>
            </p:cNvSpPr>
            <p:nvPr userDrawn="1"/>
          </p:nvSpPr>
          <p:spPr bwMode="hidden">
            <a:xfrm>
              <a:off x="105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1" name="Rectangle 15"/>
            <p:cNvSpPr>
              <a:spLocks noChangeArrowheads="1"/>
            </p:cNvSpPr>
            <p:nvPr userDrawn="1"/>
          </p:nvSpPr>
          <p:spPr bwMode="hidden">
            <a:xfrm>
              <a:off x="115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2" name="Rectangle 16"/>
            <p:cNvSpPr>
              <a:spLocks noChangeArrowheads="1"/>
            </p:cNvSpPr>
            <p:nvPr userDrawn="1"/>
          </p:nvSpPr>
          <p:spPr bwMode="hidden">
            <a:xfrm>
              <a:off x="124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3" name="Rectangle 17"/>
            <p:cNvSpPr>
              <a:spLocks noChangeArrowheads="1"/>
            </p:cNvSpPr>
            <p:nvPr userDrawn="1"/>
          </p:nvSpPr>
          <p:spPr bwMode="hidden">
            <a:xfrm>
              <a:off x="134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4" name="Rectangle 18"/>
            <p:cNvSpPr>
              <a:spLocks noChangeArrowheads="1"/>
            </p:cNvSpPr>
            <p:nvPr userDrawn="1"/>
          </p:nvSpPr>
          <p:spPr bwMode="hidden">
            <a:xfrm>
              <a:off x="144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5" name="Rectangle 19"/>
            <p:cNvSpPr>
              <a:spLocks noChangeArrowheads="1"/>
            </p:cNvSpPr>
            <p:nvPr userDrawn="1"/>
          </p:nvSpPr>
          <p:spPr bwMode="hidden">
            <a:xfrm>
              <a:off x="153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6" name="Rectangle 20"/>
            <p:cNvSpPr>
              <a:spLocks noChangeArrowheads="1"/>
            </p:cNvSpPr>
            <p:nvPr userDrawn="1"/>
          </p:nvSpPr>
          <p:spPr bwMode="hidden">
            <a:xfrm>
              <a:off x="163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7" name="Rectangle 21"/>
            <p:cNvSpPr>
              <a:spLocks noChangeArrowheads="1"/>
            </p:cNvSpPr>
            <p:nvPr userDrawn="1"/>
          </p:nvSpPr>
          <p:spPr bwMode="hidden">
            <a:xfrm>
              <a:off x="172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8" name="Rectangle 22"/>
            <p:cNvSpPr>
              <a:spLocks noChangeArrowheads="1"/>
            </p:cNvSpPr>
            <p:nvPr userDrawn="1"/>
          </p:nvSpPr>
          <p:spPr bwMode="hidden">
            <a:xfrm>
              <a:off x="182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9" name="Rectangle 23"/>
            <p:cNvSpPr>
              <a:spLocks noChangeArrowheads="1"/>
            </p:cNvSpPr>
            <p:nvPr userDrawn="1"/>
          </p:nvSpPr>
          <p:spPr bwMode="hidden">
            <a:xfrm>
              <a:off x="192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0" name="Rectangle 24"/>
            <p:cNvSpPr>
              <a:spLocks noChangeArrowheads="1"/>
            </p:cNvSpPr>
            <p:nvPr userDrawn="1"/>
          </p:nvSpPr>
          <p:spPr bwMode="hidden">
            <a:xfrm>
              <a:off x="201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1" name="Rectangle 25"/>
            <p:cNvSpPr>
              <a:spLocks noChangeArrowheads="1"/>
            </p:cNvSpPr>
            <p:nvPr userDrawn="1"/>
          </p:nvSpPr>
          <p:spPr bwMode="hidden">
            <a:xfrm>
              <a:off x="211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2" name="Rectangle 26"/>
            <p:cNvSpPr>
              <a:spLocks noChangeArrowheads="1"/>
            </p:cNvSpPr>
            <p:nvPr userDrawn="1"/>
          </p:nvSpPr>
          <p:spPr bwMode="hidden">
            <a:xfrm>
              <a:off x="220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3" name="Rectangle 27"/>
            <p:cNvSpPr>
              <a:spLocks noChangeArrowheads="1"/>
            </p:cNvSpPr>
            <p:nvPr userDrawn="1"/>
          </p:nvSpPr>
          <p:spPr bwMode="hidden">
            <a:xfrm>
              <a:off x="230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4" name="Rectangle 28"/>
            <p:cNvSpPr>
              <a:spLocks noChangeArrowheads="1"/>
            </p:cNvSpPr>
            <p:nvPr userDrawn="1"/>
          </p:nvSpPr>
          <p:spPr bwMode="hidden">
            <a:xfrm>
              <a:off x="240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5" name="Rectangle 29"/>
            <p:cNvSpPr>
              <a:spLocks noChangeArrowheads="1"/>
            </p:cNvSpPr>
            <p:nvPr userDrawn="1"/>
          </p:nvSpPr>
          <p:spPr bwMode="hidden">
            <a:xfrm>
              <a:off x="249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6" name="Rectangle 30"/>
            <p:cNvSpPr>
              <a:spLocks noChangeArrowheads="1"/>
            </p:cNvSpPr>
            <p:nvPr userDrawn="1"/>
          </p:nvSpPr>
          <p:spPr bwMode="hidden">
            <a:xfrm>
              <a:off x="259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7" name="Rectangle 31"/>
            <p:cNvSpPr>
              <a:spLocks noChangeArrowheads="1"/>
            </p:cNvSpPr>
            <p:nvPr userDrawn="1"/>
          </p:nvSpPr>
          <p:spPr bwMode="hidden">
            <a:xfrm>
              <a:off x="268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8" name="Rectangle 32"/>
            <p:cNvSpPr>
              <a:spLocks noChangeArrowheads="1"/>
            </p:cNvSpPr>
            <p:nvPr userDrawn="1"/>
          </p:nvSpPr>
          <p:spPr bwMode="hidden">
            <a:xfrm>
              <a:off x="278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9" name="Rectangle 33"/>
            <p:cNvSpPr>
              <a:spLocks noChangeArrowheads="1"/>
            </p:cNvSpPr>
            <p:nvPr userDrawn="1"/>
          </p:nvSpPr>
          <p:spPr bwMode="hidden">
            <a:xfrm>
              <a:off x="288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0" name="Rectangle 34"/>
            <p:cNvSpPr>
              <a:spLocks noChangeArrowheads="1"/>
            </p:cNvSpPr>
            <p:nvPr userDrawn="1"/>
          </p:nvSpPr>
          <p:spPr bwMode="hidden">
            <a:xfrm>
              <a:off x="297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1" name="Rectangle 35"/>
            <p:cNvSpPr>
              <a:spLocks noChangeArrowheads="1"/>
            </p:cNvSpPr>
            <p:nvPr userDrawn="1"/>
          </p:nvSpPr>
          <p:spPr bwMode="hidden">
            <a:xfrm>
              <a:off x="307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2" name="Rectangle 36"/>
            <p:cNvSpPr>
              <a:spLocks noChangeArrowheads="1"/>
            </p:cNvSpPr>
            <p:nvPr userDrawn="1"/>
          </p:nvSpPr>
          <p:spPr bwMode="hidden">
            <a:xfrm>
              <a:off x="316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3" name="Rectangle 37"/>
            <p:cNvSpPr>
              <a:spLocks noChangeArrowheads="1"/>
            </p:cNvSpPr>
            <p:nvPr userDrawn="1"/>
          </p:nvSpPr>
          <p:spPr bwMode="hidden">
            <a:xfrm>
              <a:off x="326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4" name="Rectangle 38"/>
            <p:cNvSpPr>
              <a:spLocks noChangeArrowheads="1"/>
            </p:cNvSpPr>
            <p:nvPr userDrawn="1"/>
          </p:nvSpPr>
          <p:spPr bwMode="hidden">
            <a:xfrm>
              <a:off x="336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5" name="Rectangle 39"/>
            <p:cNvSpPr>
              <a:spLocks noChangeArrowheads="1"/>
            </p:cNvSpPr>
            <p:nvPr userDrawn="1"/>
          </p:nvSpPr>
          <p:spPr bwMode="hidden">
            <a:xfrm>
              <a:off x="345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6" name="Rectangle 40"/>
            <p:cNvSpPr>
              <a:spLocks noChangeArrowheads="1"/>
            </p:cNvSpPr>
            <p:nvPr userDrawn="1"/>
          </p:nvSpPr>
          <p:spPr bwMode="hidden">
            <a:xfrm>
              <a:off x="355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7" name="Rectangle 41"/>
            <p:cNvSpPr>
              <a:spLocks noChangeArrowheads="1"/>
            </p:cNvSpPr>
            <p:nvPr userDrawn="1"/>
          </p:nvSpPr>
          <p:spPr bwMode="hidden">
            <a:xfrm>
              <a:off x="364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8" name="Rectangle 42"/>
            <p:cNvSpPr>
              <a:spLocks noChangeArrowheads="1"/>
            </p:cNvSpPr>
            <p:nvPr userDrawn="1"/>
          </p:nvSpPr>
          <p:spPr bwMode="hidden">
            <a:xfrm>
              <a:off x="374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9" name="Rectangle 43"/>
            <p:cNvSpPr>
              <a:spLocks noChangeArrowheads="1"/>
            </p:cNvSpPr>
            <p:nvPr userDrawn="1"/>
          </p:nvSpPr>
          <p:spPr bwMode="hidden">
            <a:xfrm>
              <a:off x="384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40" name="Rectangle 44"/>
            <p:cNvSpPr>
              <a:spLocks noChangeArrowheads="1"/>
            </p:cNvSpPr>
            <p:nvPr userDrawn="1"/>
          </p:nvSpPr>
          <p:spPr bwMode="hidden">
            <a:xfrm>
              <a:off x="393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41" name="Rectangle 45"/>
            <p:cNvSpPr>
              <a:spLocks noChangeArrowheads="1"/>
            </p:cNvSpPr>
            <p:nvPr userDrawn="1"/>
          </p:nvSpPr>
          <p:spPr bwMode="hidden">
            <a:xfrm>
              <a:off x="403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42" name="Rectangle 46"/>
            <p:cNvSpPr>
              <a:spLocks noChangeArrowheads="1"/>
            </p:cNvSpPr>
            <p:nvPr userDrawn="1"/>
          </p:nvSpPr>
          <p:spPr bwMode="hidden">
            <a:xfrm>
              <a:off x="412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43" name="Rectangle 47"/>
            <p:cNvSpPr>
              <a:spLocks noChangeArrowheads="1"/>
            </p:cNvSpPr>
            <p:nvPr userDrawn="1"/>
          </p:nvSpPr>
          <p:spPr bwMode="hidden">
            <a:xfrm>
              <a:off x="422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44" name="Rectangle 48"/>
            <p:cNvSpPr>
              <a:spLocks noChangeArrowheads="1"/>
            </p:cNvSpPr>
            <p:nvPr userDrawn="1"/>
          </p:nvSpPr>
          <p:spPr bwMode="hidden">
            <a:xfrm>
              <a:off x="432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45" name="Rectangle 49"/>
            <p:cNvSpPr>
              <a:spLocks noChangeArrowheads="1"/>
            </p:cNvSpPr>
            <p:nvPr userDrawn="1"/>
          </p:nvSpPr>
          <p:spPr bwMode="hidden">
            <a:xfrm>
              <a:off x="441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46" name="Rectangle 50"/>
            <p:cNvSpPr>
              <a:spLocks noChangeArrowheads="1"/>
            </p:cNvSpPr>
            <p:nvPr userDrawn="1"/>
          </p:nvSpPr>
          <p:spPr bwMode="hidden">
            <a:xfrm>
              <a:off x="451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47" name="Rectangle 51"/>
            <p:cNvSpPr>
              <a:spLocks noChangeArrowheads="1"/>
            </p:cNvSpPr>
            <p:nvPr userDrawn="1"/>
          </p:nvSpPr>
          <p:spPr bwMode="hidden">
            <a:xfrm>
              <a:off x="460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48" name="Rectangle 52"/>
            <p:cNvSpPr>
              <a:spLocks noChangeArrowheads="1"/>
            </p:cNvSpPr>
            <p:nvPr userDrawn="1"/>
          </p:nvSpPr>
          <p:spPr bwMode="hidden">
            <a:xfrm>
              <a:off x="470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49" name="Rectangle 53"/>
            <p:cNvSpPr>
              <a:spLocks noChangeArrowheads="1"/>
            </p:cNvSpPr>
            <p:nvPr userDrawn="1"/>
          </p:nvSpPr>
          <p:spPr bwMode="hidden">
            <a:xfrm>
              <a:off x="480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50" name="Rectangle 54"/>
            <p:cNvSpPr>
              <a:spLocks noChangeArrowheads="1"/>
            </p:cNvSpPr>
            <p:nvPr userDrawn="1"/>
          </p:nvSpPr>
          <p:spPr bwMode="hidden">
            <a:xfrm>
              <a:off x="489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51" name="Rectangle 55"/>
            <p:cNvSpPr>
              <a:spLocks noChangeArrowheads="1"/>
            </p:cNvSpPr>
            <p:nvPr userDrawn="1"/>
          </p:nvSpPr>
          <p:spPr bwMode="hidden">
            <a:xfrm>
              <a:off x="499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52" name="Rectangle 56"/>
            <p:cNvSpPr>
              <a:spLocks noChangeArrowheads="1"/>
            </p:cNvSpPr>
            <p:nvPr userDrawn="1"/>
          </p:nvSpPr>
          <p:spPr bwMode="hidden">
            <a:xfrm>
              <a:off x="508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53" name="Rectangle 57"/>
            <p:cNvSpPr>
              <a:spLocks noChangeArrowheads="1"/>
            </p:cNvSpPr>
            <p:nvPr userDrawn="1"/>
          </p:nvSpPr>
          <p:spPr bwMode="hidden">
            <a:xfrm>
              <a:off x="518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54" name="Rectangle 58"/>
            <p:cNvSpPr>
              <a:spLocks noChangeArrowheads="1"/>
            </p:cNvSpPr>
            <p:nvPr userDrawn="1"/>
          </p:nvSpPr>
          <p:spPr bwMode="hidden">
            <a:xfrm>
              <a:off x="528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55" name="Rectangle 59"/>
            <p:cNvSpPr>
              <a:spLocks noChangeArrowheads="1"/>
            </p:cNvSpPr>
            <p:nvPr userDrawn="1"/>
          </p:nvSpPr>
          <p:spPr bwMode="hidden">
            <a:xfrm>
              <a:off x="537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56" name="Rectangle 60"/>
            <p:cNvSpPr>
              <a:spLocks noChangeArrowheads="1"/>
            </p:cNvSpPr>
            <p:nvPr userDrawn="1"/>
          </p:nvSpPr>
          <p:spPr bwMode="hidden">
            <a:xfrm>
              <a:off x="547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57" name="Rectangle 61"/>
            <p:cNvSpPr>
              <a:spLocks noChangeArrowheads="1"/>
            </p:cNvSpPr>
            <p:nvPr userDrawn="1"/>
          </p:nvSpPr>
          <p:spPr bwMode="hidden">
            <a:xfrm>
              <a:off x="556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58" name="Rectangle 62"/>
            <p:cNvSpPr>
              <a:spLocks noChangeArrowheads="1"/>
            </p:cNvSpPr>
            <p:nvPr userDrawn="1"/>
          </p:nvSpPr>
          <p:spPr bwMode="hidden">
            <a:xfrm>
              <a:off x="566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59" name="Rectangle 63"/>
            <p:cNvSpPr>
              <a:spLocks noChangeArrowheads="1"/>
            </p:cNvSpPr>
            <p:nvPr userDrawn="1"/>
          </p:nvSpPr>
          <p:spPr bwMode="hidden">
            <a:xfrm>
              <a:off x="431" y="0"/>
              <a:ext cx="5331" cy="432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60" name="Rectangle 64"/>
            <p:cNvSpPr>
              <a:spLocks noChangeArrowheads="1"/>
            </p:cNvSpPr>
            <p:nvPr userDrawn="1"/>
          </p:nvSpPr>
          <p:spPr bwMode="blackGray">
            <a:xfrm>
              <a:off x="0" y="1081"/>
              <a:ext cx="4378" cy="47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61" name="Rectangle 65"/>
          <p:cNvSpPr>
            <a:spLocks noGrp="1" noChangeArrowheads="1"/>
          </p:cNvSpPr>
          <p:nvPr>
            <p:ph type="title"/>
          </p:nvPr>
        </p:nvSpPr>
        <p:spPr bwMode="auto">
          <a:xfrm>
            <a:off x="871538" y="922338"/>
            <a:ext cx="81629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62" name="Rectangle 66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1905000"/>
            <a:ext cx="8110537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63" name="Rectangle 6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88088"/>
            <a:ext cx="227647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r>
              <a:rPr lang="en-US"/>
              <a:t>November 17, 1999</a:t>
            </a:r>
          </a:p>
        </p:txBody>
      </p:sp>
      <p:sp>
        <p:nvSpPr>
          <p:cNvPr id="4164" name="Rectangle 6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67000" y="6286500"/>
            <a:ext cx="419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r>
              <a:rPr lang="en-US"/>
              <a:t>Information Technology Centre, FCS, UNB, Fredericton, NB, Canada</a:t>
            </a:r>
          </a:p>
        </p:txBody>
      </p:sp>
      <p:sp>
        <p:nvSpPr>
          <p:cNvPr id="4165" name="Rectangle 6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9925" y="62865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7A16A3F-BDA6-45B8-84EA-ABC763B3864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hf hdr="0"/>
  <p:txStyles>
    <p:titleStyle>
      <a:lvl1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spmn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omputer.org/standards/" TargetMode="External"/><Relationship Id="rId3" Type="http://schemas.openxmlformats.org/officeDocument/2006/relationships/hyperlink" Target="http://www.iso.ch/" TargetMode="External"/><Relationship Id="rId7" Type="http://schemas.openxmlformats.org/officeDocument/2006/relationships/hyperlink" Target="http://strategis.ic.gc.ca/" TargetMode="External"/><Relationship Id="rId2" Type="http://schemas.openxmlformats.org/officeDocument/2006/relationships/hyperlink" Target="http://www.sei.cmu.edu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scc.ca/iso9000/index.html" TargetMode="External"/><Relationship Id="rId5" Type="http://schemas.openxmlformats.org/officeDocument/2006/relationships/hyperlink" Target="http://www.tickit.org/index.htm" TargetMode="External"/><Relationship Id="rId4" Type="http://schemas.openxmlformats.org/officeDocument/2006/relationships/hyperlink" Target="http://www.sqi.gu.edu.au/spice/" TargetMode="External"/><Relationship Id="rId9" Type="http://schemas.openxmlformats.org/officeDocument/2006/relationships/hyperlink" Target="http://www.ieee.org/index.html" TargetMode="Externa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://stsc.hill.af.mil/doc/resources.asp" TargetMode="External"/><Relationship Id="rId3" Type="http://schemas.openxmlformats.org/officeDocument/2006/relationships/hyperlink" Target="http://www.nbita.org/spin/index.html" TargetMode="External"/><Relationship Id="rId7" Type="http://schemas.openxmlformats.org/officeDocument/2006/relationships/hyperlink" Target="http://catless.ncl.ac.uk/Risks" TargetMode="External"/><Relationship Id="rId2" Type="http://schemas.openxmlformats.org/officeDocument/2006/relationships/hyperlink" Target="http://www.software.org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spr.com/index.htm" TargetMode="External"/><Relationship Id="rId5" Type="http://schemas.openxmlformats.org/officeDocument/2006/relationships/hyperlink" Target="http://www.rspa.com/spi/" TargetMode="External"/><Relationship Id="rId4" Type="http://schemas.openxmlformats.org/officeDocument/2006/relationships/hyperlink" Target="http://www.spc.ca/" TargetMode="External"/><Relationship Id="rId9" Type="http://schemas.openxmlformats.org/officeDocument/2006/relationships/hyperlink" Target="http://www.mindspring.com/~softqual/stdsmods.html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17, 1999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Information Technology Centre, FCS, UNB, Fredericton, NB, Canada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77283-3FBA-4560-BFF3-ED37DAAC576C}" type="slidenum">
              <a:rPr lang="en-US"/>
              <a:pPr/>
              <a:t>1</a:t>
            </a:fld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312738"/>
            <a:ext cx="8162925" cy="1311275"/>
          </a:xfrm>
        </p:spPr>
        <p:txBody>
          <a:bodyPr/>
          <a:lstStyle/>
          <a:p>
            <a:r>
              <a:rPr lang="en-US" dirty="0"/>
              <a:t>Models for Software Process Improvement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17, 1999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Information Technology Centre, FCS, UNB, Fredericton, NB, Canada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F0FF1-791F-4C78-A8D2-629929C879A4}" type="slidenum">
              <a:rPr lang="en-US"/>
              <a:pPr/>
              <a:t>10</a:t>
            </a:fld>
            <a:endParaRPr lang="en-US"/>
          </a:p>
        </p:txBody>
      </p:sp>
      <p:sp>
        <p:nvSpPr>
          <p:cNvPr id="2969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Software Process: Models</a:t>
            </a:r>
          </a:p>
        </p:txBody>
      </p:sp>
      <p:pic>
        <p:nvPicPr>
          <p:cNvPr id="29700" name="Picture 1028" descr="E:\course\quality\quagmire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905000"/>
            <a:ext cx="5791200" cy="4343400"/>
          </a:xfrm>
          <a:prstGeom prst="rect">
            <a:avLst/>
          </a:prstGeom>
          <a:noFill/>
        </p:spPr>
      </p:pic>
      <p:sp>
        <p:nvSpPr>
          <p:cNvPr id="29701" name="Text Box 1029"/>
          <p:cNvSpPr txBox="1">
            <a:spLocks noChangeArrowheads="1"/>
          </p:cNvSpPr>
          <p:nvPr/>
        </p:nvSpPr>
        <p:spPr bwMode="auto">
          <a:xfrm>
            <a:off x="6705600" y="2057400"/>
            <a:ext cx="2057400" cy="246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Arial" charset="0"/>
                <a:cs typeface="Arial" charset="0"/>
              </a:rPr>
              <a:t>CMM</a:t>
            </a:r>
          </a:p>
          <a:p>
            <a:pPr algn="l">
              <a:spcBef>
                <a:spcPct val="50000"/>
              </a:spcBef>
            </a:pPr>
            <a:r>
              <a:rPr lang="en-US">
                <a:solidFill>
                  <a:srgbClr val="008000"/>
                </a:solidFill>
                <a:latin typeface="Arial" charset="0"/>
                <a:cs typeface="Arial" charset="0"/>
              </a:rPr>
              <a:t>U.S. DoD</a:t>
            </a:r>
          </a:p>
          <a:p>
            <a:pPr algn="l">
              <a:spcBef>
                <a:spcPct val="50000"/>
              </a:spcBef>
            </a:pPr>
            <a:r>
              <a:rPr lang="en-US">
                <a:solidFill>
                  <a:srgbClr val="8000FF"/>
                </a:solidFill>
                <a:latin typeface="Arial" charset="0"/>
                <a:cs typeface="Arial" charset="0"/>
              </a:rPr>
              <a:t>ISO</a:t>
            </a:r>
          </a:p>
          <a:p>
            <a:pPr algn="l"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  <a:latin typeface="Arial" charset="0"/>
                <a:cs typeface="Arial" charset="0"/>
              </a:rPr>
              <a:t>Industry, professional</a:t>
            </a:r>
          </a:p>
        </p:txBody>
      </p:sp>
      <p:sp>
        <p:nvSpPr>
          <p:cNvPr id="29702" name="Text Box 1030"/>
          <p:cNvSpPr txBox="1">
            <a:spLocks noChangeArrowheads="1"/>
          </p:cNvSpPr>
          <p:nvPr/>
        </p:nvSpPr>
        <p:spPr bwMode="auto">
          <a:xfrm>
            <a:off x="838200" y="5638800"/>
            <a:ext cx="6096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/>
              <a:t>(c) 1998 Software Productivity Consortium MFP, Inc. All rights reserved.</a:t>
            </a:r>
          </a:p>
          <a:p>
            <a:pPr algn="l">
              <a:spcBef>
                <a:spcPct val="50000"/>
              </a:spcBef>
            </a:pPr>
            <a:r>
              <a:rPr lang="en-US" sz="1200"/>
              <a:t>Refer: http://www.software.org/quagmire/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17, 1999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Information Technology Centre, FCS, UNB, Fredericton, NB, Canada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452F8-89E7-4775-8217-ACEF50CB4D73}" type="slidenum">
              <a:rPr lang="en-US"/>
              <a:pPr/>
              <a:t>11</a:t>
            </a:fld>
            <a:endParaRPr lang="en-US"/>
          </a:p>
        </p:txBody>
      </p:sp>
      <p:sp>
        <p:nvSpPr>
          <p:cNvPr id="3379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Software Process: CMM</a:t>
            </a:r>
          </a:p>
        </p:txBody>
      </p:sp>
      <p:sp>
        <p:nvSpPr>
          <p:cNvPr id="3379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Developed by Software Engineering Institute (SEI), Carnegie Mellon</a:t>
            </a:r>
          </a:p>
          <a:p>
            <a:pPr>
              <a:lnSpc>
                <a:spcPct val="90000"/>
              </a:lnSpc>
            </a:pPr>
            <a:r>
              <a:rPr lang="en-US" sz="2800"/>
              <a:t>Funded by U.S. DoD, concerned with late and cancelled contracts (A12, $58 billion)</a:t>
            </a:r>
          </a:p>
          <a:p>
            <a:pPr>
              <a:lnSpc>
                <a:spcPct val="90000"/>
              </a:lnSpc>
            </a:pPr>
            <a:r>
              <a:rPr lang="en-US" sz="2800"/>
              <a:t>For large projects, contractors must be assessed at Level 3 or DoD equivalent (October 1999)</a:t>
            </a:r>
          </a:p>
          <a:p>
            <a:pPr>
              <a:lnSpc>
                <a:spcPct val="90000"/>
              </a:lnSpc>
            </a:pPr>
            <a:r>
              <a:rPr lang="en-US" sz="2800"/>
              <a:t>Capability Maturity Model for Software (SW-CMM) v1.1, February 1993.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17, 1999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Information Technology Centre, FCS, UNB, Fredericton, NB, Canada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DD6A5-CD44-4980-8EC5-42718539C4A0}" type="slidenum">
              <a:rPr lang="en-US"/>
              <a:pPr/>
              <a:t>12</a:t>
            </a:fld>
            <a:endParaRPr lang="en-US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838200"/>
            <a:ext cx="8162925" cy="701675"/>
          </a:xfrm>
        </p:spPr>
        <p:txBody>
          <a:bodyPr/>
          <a:lstStyle/>
          <a:p>
            <a:r>
              <a:rPr lang="en-US"/>
              <a:t>Software Process: CMM</a:t>
            </a:r>
          </a:p>
        </p:txBody>
      </p:sp>
      <p:pic>
        <p:nvPicPr>
          <p:cNvPr id="20483" name="Picture 3" descr="E:\course\quality\cmm1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676400"/>
            <a:ext cx="3775075" cy="4572000"/>
          </a:xfrm>
          <a:prstGeom prst="rect">
            <a:avLst/>
          </a:prstGeom>
          <a:noFill/>
        </p:spPr>
      </p:pic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5257800" y="2286000"/>
            <a:ext cx="3429000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en-US"/>
              <a:t>Maturity level (historical, continuous improvement)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/>
              <a:t>Key process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/>
              <a:t>Key practice (infrastructure, activities)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17, 1999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Information Technology Centre, FCS, UNB, Fredericton, NB, Canada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20927-7737-41F8-A978-AAD7DDCC3D20}" type="slidenum">
              <a:rPr lang="en-US"/>
              <a:pPr/>
              <a:t>13</a:t>
            </a:fld>
            <a:endParaRPr lang="en-US"/>
          </a:p>
        </p:txBody>
      </p:sp>
      <p:sp>
        <p:nvSpPr>
          <p:cNvPr id="3481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Software Process: CMM</a:t>
            </a:r>
          </a:p>
        </p:txBody>
      </p:sp>
      <p:sp>
        <p:nvSpPr>
          <p:cNvPr id="34819" name="Rectangle 1027"/>
          <p:cNvSpPr>
            <a:spLocks noChangeArrowheads="1"/>
          </p:cNvSpPr>
          <p:nvPr/>
        </p:nvSpPr>
        <p:spPr bwMode="auto">
          <a:xfrm>
            <a:off x="685800" y="1905000"/>
            <a:ext cx="75438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 algn="l">
              <a:buFontTx/>
              <a:buAutoNum type="arabicPeriod"/>
            </a:pPr>
            <a:r>
              <a:rPr lang="en-US" sz="1600" b="1">
                <a:latin typeface="Helvetica" pitchFamily="34" charset="0"/>
              </a:rPr>
              <a:t>Initial.</a:t>
            </a:r>
            <a:r>
              <a:rPr lang="en-US" sz="1600">
                <a:latin typeface="Helvetica" pitchFamily="34" charset="0"/>
              </a:rPr>
              <a:t> The software process is characterized as ad hoc, and occasionally even chaotic. Few processes are defined, and success depends on individual effort and heroics. </a:t>
            </a:r>
          </a:p>
          <a:p>
            <a:pPr marL="457200" indent="-457200" algn="l" eaLnBrk="0" hangingPunct="0">
              <a:buFontTx/>
              <a:buAutoNum type="arabicPeriod"/>
            </a:pPr>
            <a:r>
              <a:rPr lang="en-US" sz="1600" b="1">
                <a:latin typeface="Helvetica" pitchFamily="34" charset="0"/>
              </a:rPr>
              <a:t>Repeatable.</a:t>
            </a:r>
            <a:r>
              <a:rPr lang="en-US" sz="1600">
                <a:latin typeface="Helvetica" pitchFamily="34" charset="0"/>
              </a:rPr>
              <a:t> Basic project management processes are established to track cost, schedule, and functionality. The necessary process discipline is in place to repeat earlier successes on projects with similar applications. </a:t>
            </a:r>
          </a:p>
          <a:p>
            <a:pPr marL="457200" indent="-457200" algn="l" eaLnBrk="0" hangingPunct="0">
              <a:buFontTx/>
              <a:buAutoNum type="arabicPeriod"/>
            </a:pPr>
            <a:r>
              <a:rPr lang="en-US" sz="1600" b="1">
                <a:latin typeface="Helvetica" pitchFamily="34" charset="0"/>
              </a:rPr>
              <a:t>Defined.</a:t>
            </a:r>
            <a:r>
              <a:rPr lang="en-US" sz="1600">
                <a:latin typeface="Helvetica" pitchFamily="34" charset="0"/>
              </a:rPr>
              <a:t> The software process for both management and engineering activities is documented, standardized, and integrated into a standard software process for the organization. All projects use an approved, tailored version of the organization's standard software process for developing and maintaining software. </a:t>
            </a:r>
          </a:p>
          <a:p>
            <a:pPr marL="457200" indent="-457200" algn="l" eaLnBrk="0" hangingPunct="0">
              <a:buFontTx/>
              <a:buAutoNum type="arabicPeriod"/>
            </a:pPr>
            <a:r>
              <a:rPr lang="en-US" sz="1600" b="1">
                <a:latin typeface="Helvetica" pitchFamily="34" charset="0"/>
              </a:rPr>
              <a:t>Managed.</a:t>
            </a:r>
            <a:r>
              <a:rPr lang="en-US" sz="1600">
                <a:latin typeface="Helvetica" pitchFamily="34" charset="0"/>
              </a:rPr>
              <a:t> Detailed measures of the software process and product quality are collected. Both the software process and products are quantitatively understood and controlled. </a:t>
            </a:r>
          </a:p>
          <a:p>
            <a:pPr marL="457200" indent="-457200" algn="l" eaLnBrk="0" hangingPunct="0">
              <a:buFontTx/>
              <a:buAutoNum type="arabicPeriod"/>
            </a:pPr>
            <a:r>
              <a:rPr lang="en-US" sz="1600" b="1">
                <a:latin typeface="Helvetica" pitchFamily="34" charset="0"/>
              </a:rPr>
              <a:t>Optimizing.</a:t>
            </a:r>
            <a:r>
              <a:rPr lang="en-US" sz="1600">
                <a:latin typeface="Helvetica" pitchFamily="34" charset="0"/>
              </a:rPr>
              <a:t> Continuous process improvement is enabled by quantitative feedback from the process and from piloting innovative ideas and technologies. </a:t>
            </a:r>
          </a:p>
          <a:p>
            <a:pPr marL="457200" indent="-457200" algn="l" eaLnBrk="0" hangingPunct="0"/>
            <a:endParaRPr lang="en-US" sz="1600">
              <a:latin typeface="Times New Roman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17, 1999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Information Technology Centre, FCS, UNB, Fredericton, NB, Canada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EC448-5B47-4204-86A5-4B005B38049F}" type="slidenum">
              <a:rPr lang="en-US"/>
              <a:pPr/>
              <a:t>14</a:t>
            </a:fld>
            <a:endParaRPr lang="en-US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Software Process: CMM</a:t>
            </a:r>
          </a:p>
        </p:txBody>
      </p:sp>
      <p:pic>
        <p:nvPicPr>
          <p:cNvPr id="21507" name="Picture 3" descr="E:\course\quality\cmm2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828800"/>
            <a:ext cx="4648200" cy="4495800"/>
          </a:xfrm>
          <a:prstGeom prst="rect">
            <a:avLst/>
          </a:prstGeom>
          <a:noFill/>
        </p:spPr>
      </p:pic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5410200" y="4572000"/>
            <a:ext cx="3352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en-US"/>
              <a:t> Processes are managed, controlled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17, 1999</a:t>
            </a:r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Information Technology Centre, FCS, UNB, Fredericton, NB, Canada</a:t>
            </a:r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72840-09BC-43C2-AF51-AF4E12DEB4C0}" type="slidenum">
              <a:rPr lang="en-US"/>
              <a:pPr/>
              <a:t>15</a:t>
            </a:fld>
            <a:endParaRPr lang="en-US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Software Process: CMM</a:t>
            </a:r>
          </a:p>
        </p:txBody>
      </p:sp>
      <p:sp>
        <p:nvSpPr>
          <p:cNvPr id="12292" name="Line 4"/>
          <p:cNvSpPr>
            <a:spLocks noChangeShapeType="1"/>
          </p:cNvSpPr>
          <p:nvPr/>
        </p:nvSpPr>
        <p:spPr bwMode="auto">
          <a:xfrm>
            <a:off x="685800" y="2413000"/>
            <a:ext cx="0" cy="307340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2294" name="Line 6"/>
          <p:cNvSpPr>
            <a:spLocks noChangeShapeType="1"/>
          </p:cNvSpPr>
          <p:nvPr/>
        </p:nvSpPr>
        <p:spPr bwMode="auto">
          <a:xfrm>
            <a:off x="685800" y="3937000"/>
            <a:ext cx="6781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304800" y="3784600"/>
            <a:ext cx="304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0</a:t>
            </a: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1447800" y="5613400"/>
            <a:ext cx="304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1</a:t>
            </a: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5105400" y="5613400"/>
            <a:ext cx="304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4</a:t>
            </a:r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3886200" y="5613400"/>
            <a:ext cx="304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3</a:t>
            </a:r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2743200" y="5613400"/>
            <a:ext cx="304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2</a:t>
            </a:r>
          </a:p>
        </p:txBody>
      </p: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6096000" y="5613400"/>
            <a:ext cx="1828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Process</a:t>
            </a:r>
          </a:p>
        </p:txBody>
      </p:sp>
      <p:sp>
        <p:nvSpPr>
          <p:cNvPr id="12302" name="Text Box 14"/>
          <p:cNvSpPr txBox="1">
            <a:spLocks noChangeArrowheads="1"/>
          </p:cNvSpPr>
          <p:nvPr/>
        </p:nvSpPr>
        <p:spPr bwMode="auto">
          <a:xfrm rot="-5400000">
            <a:off x="-174625" y="2740025"/>
            <a:ext cx="1295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Defects</a:t>
            </a:r>
          </a:p>
        </p:txBody>
      </p:sp>
      <p:sp>
        <p:nvSpPr>
          <p:cNvPr id="12308" name="Freeform 20"/>
          <p:cNvSpPr>
            <a:spLocks/>
          </p:cNvSpPr>
          <p:nvPr/>
        </p:nvSpPr>
        <p:spPr bwMode="auto">
          <a:xfrm>
            <a:off x="762000" y="2209800"/>
            <a:ext cx="6096000" cy="2006600"/>
          </a:xfrm>
          <a:custGeom>
            <a:avLst/>
            <a:gdLst/>
            <a:ahLst/>
            <a:cxnLst>
              <a:cxn ang="0">
                <a:pos x="0" y="1040"/>
              </a:cxn>
              <a:cxn ang="0">
                <a:pos x="384" y="1040"/>
              </a:cxn>
              <a:cxn ang="0">
                <a:pos x="768" y="608"/>
              </a:cxn>
              <a:cxn ang="0">
                <a:pos x="1392" y="1184"/>
              </a:cxn>
              <a:cxn ang="0">
                <a:pos x="2064" y="128"/>
              </a:cxn>
              <a:cxn ang="0">
                <a:pos x="2496" y="608"/>
              </a:cxn>
              <a:cxn ang="0">
                <a:pos x="2880" y="32"/>
              </a:cxn>
              <a:cxn ang="0">
                <a:pos x="3168" y="800"/>
              </a:cxn>
              <a:cxn ang="0">
                <a:pos x="3840" y="896"/>
              </a:cxn>
            </a:cxnLst>
            <a:rect l="0" t="0" r="r" b="b"/>
            <a:pathLst>
              <a:path w="3840" h="1264">
                <a:moveTo>
                  <a:pt x="0" y="1040"/>
                </a:moveTo>
                <a:cubicBezTo>
                  <a:pt x="128" y="1076"/>
                  <a:pt x="256" y="1112"/>
                  <a:pt x="384" y="1040"/>
                </a:cubicBezTo>
                <a:cubicBezTo>
                  <a:pt x="512" y="968"/>
                  <a:pt x="600" y="584"/>
                  <a:pt x="768" y="608"/>
                </a:cubicBezTo>
                <a:cubicBezTo>
                  <a:pt x="936" y="632"/>
                  <a:pt x="1176" y="1264"/>
                  <a:pt x="1392" y="1184"/>
                </a:cubicBezTo>
                <a:cubicBezTo>
                  <a:pt x="1608" y="1104"/>
                  <a:pt x="1880" y="224"/>
                  <a:pt x="2064" y="128"/>
                </a:cubicBezTo>
                <a:cubicBezTo>
                  <a:pt x="2248" y="32"/>
                  <a:pt x="2360" y="624"/>
                  <a:pt x="2496" y="608"/>
                </a:cubicBezTo>
                <a:cubicBezTo>
                  <a:pt x="2632" y="592"/>
                  <a:pt x="2768" y="0"/>
                  <a:pt x="2880" y="32"/>
                </a:cubicBezTo>
                <a:cubicBezTo>
                  <a:pt x="2992" y="64"/>
                  <a:pt x="3008" y="656"/>
                  <a:pt x="3168" y="800"/>
                </a:cubicBezTo>
                <a:cubicBezTo>
                  <a:pt x="3328" y="944"/>
                  <a:pt x="3728" y="880"/>
                  <a:pt x="3840" y="896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2309" name="Line 21"/>
          <p:cNvSpPr>
            <a:spLocks noChangeShapeType="1"/>
          </p:cNvSpPr>
          <p:nvPr/>
        </p:nvSpPr>
        <p:spPr bwMode="auto">
          <a:xfrm>
            <a:off x="685800" y="5486400"/>
            <a:ext cx="731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2310" name="Text Box 22"/>
          <p:cNvSpPr txBox="1">
            <a:spLocks noChangeArrowheads="1"/>
          </p:cNvSpPr>
          <p:nvPr/>
        </p:nvSpPr>
        <p:spPr bwMode="auto">
          <a:xfrm>
            <a:off x="4267200" y="4038600"/>
            <a:ext cx="449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quality := 0 defects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17, 1999</a:t>
            </a:r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Information Technology Centre, FCS, UNB, Fredericton, NB, Canada</a:t>
            </a:r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F88D9-5FF6-4D71-B8C9-DEDBAE7953D3}" type="slidenum">
              <a:rPr lang="en-US"/>
              <a:pPr/>
              <a:t>16</a:t>
            </a:fld>
            <a:endParaRPr lang="en-US"/>
          </a:p>
        </p:txBody>
      </p:sp>
      <p:sp>
        <p:nvSpPr>
          <p:cNvPr id="3584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Software Process: CMM</a:t>
            </a:r>
          </a:p>
        </p:txBody>
      </p:sp>
      <p:pic>
        <p:nvPicPr>
          <p:cNvPr id="35843" name="Picture 1027" descr="E:\course\quality\cmm1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676400"/>
            <a:ext cx="3775075" cy="4572000"/>
          </a:xfrm>
          <a:prstGeom prst="rect">
            <a:avLst/>
          </a:prstGeom>
          <a:noFill/>
        </p:spPr>
      </p:pic>
      <p:sp>
        <p:nvSpPr>
          <p:cNvPr id="35844" name="Text Box 1028"/>
          <p:cNvSpPr txBox="1">
            <a:spLocks noChangeArrowheads="1"/>
          </p:cNvSpPr>
          <p:nvPr/>
        </p:nvSpPr>
        <p:spPr bwMode="auto">
          <a:xfrm>
            <a:off x="5029200" y="23622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0.5%</a:t>
            </a:r>
          </a:p>
        </p:txBody>
      </p:sp>
      <p:sp>
        <p:nvSpPr>
          <p:cNvPr id="35846" name="Text Box 1030"/>
          <p:cNvSpPr txBox="1">
            <a:spLocks noChangeArrowheads="1"/>
          </p:cNvSpPr>
          <p:nvPr/>
        </p:nvSpPr>
        <p:spPr bwMode="auto">
          <a:xfrm>
            <a:off x="5029200" y="32004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1.5%</a:t>
            </a:r>
          </a:p>
        </p:txBody>
      </p:sp>
      <p:sp>
        <p:nvSpPr>
          <p:cNvPr id="35847" name="Text Box 1031"/>
          <p:cNvSpPr txBox="1">
            <a:spLocks noChangeArrowheads="1"/>
          </p:cNvSpPr>
          <p:nvPr/>
        </p:nvSpPr>
        <p:spPr bwMode="auto">
          <a:xfrm>
            <a:off x="5029200" y="40386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8.0%</a:t>
            </a:r>
          </a:p>
        </p:txBody>
      </p:sp>
      <p:sp>
        <p:nvSpPr>
          <p:cNvPr id="35848" name="Text Box 1032"/>
          <p:cNvSpPr txBox="1">
            <a:spLocks noChangeArrowheads="1"/>
          </p:cNvSpPr>
          <p:nvPr/>
        </p:nvSpPr>
        <p:spPr bwMode="auto">
          <a:xfrm>
            <a:off x="4724400" y="48768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15.0%</a:t>
            </a:r>
          </a:p>
        </p:txBody>
      </p:sp>
      <p:sp>
        <p:nvSpPr>
          <p:cNvPr id="35849" name="Text Box 1033"/>
          <p:cNvSpPr txBox="1">
            <a:spLocks noChangeArrowheads="1"/>
          </p:cNvSpPr>
          <p:nvPr/>
        </p:nvSpPr>
        <p:spPr bwMode="auto">
          <a:xfrm>
            <a:off x="4572000" y="57912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75.0%</a:t>
            </a:r>
          </a:p>
        </p:txBody>
      </p:sp>
      <p:sp>
        <p:nvSpPr>
          <p:cNvPr id="35850" name="Text Box 1034"/>
          <p:cNvSpPr txBox="1">
            <a:spLocks noChangeArrowheads="1"/>
          </p:cNvSpPr>
          <p:nvPr/>
        </p:nvSpPr>
        <p:spPr bwMode="auto">
          <a:xfrm>
            <a:off x="6096000" y="23622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/>
              <a:t>[Jones, 1995]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17, 1999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Information Technology Centre, FCS, UNB, Fredericton, NB, Canada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216B0-16CC-43D9-BA47-F9AFA0851360}" type="slidenum">
              <a:rPr lang="en-US"/>
              <a:pPr/>
              <a:t>17</a:t>
            </a:fld>
            <a:endParaRPr lang="en-US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Software Process: PSP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Personal Software Process (PSP), Watts Humphrey, SEI</a:t>
            </a:r>
          </a:p>
          <a:p>
            <a:r>
              <a:rPr lang="en-US"/>
              <a:t>Process model for individual programmers or small companies</a:t>
            </a:r>
          </a:p>
          <a:p>
            <a:r>
              <a:rPr lang="en-US"/>
              <a:t>Detailed examples of key practices, including software metrics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17, 1999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Information Technology Centre, FCS, UNB, Fredericton, NB, Canada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6999B-C1C0-466D-A537-9E317CD1A60C}" type="slidenum">
              <a:rPr lang="en-US"/>
              <a:pPr/>
              <a:t>18</a:t>
            </a:fld>
            <a:endParaRPr lang="en-US"/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Software Process: ISO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International Organization for Standardization, 130 countries</a:t>
            </a:r>
          </a:p>
          <a:p>
            <a:pPr>
              <a:lnSpc>
                <a:spcPct val="90000"/>
              </a:lnSpc>
            </a:pPr>
            <a:r>
              <a:rPr lang="en-US"/>
              <a:t>Including Canada (SCC) and U.S (ANSI)</a:t>
            </a:r>
          </a:p>
          <a:p>
            <a:pPr>
              <a:lnSpc>
                <a:spcPct val="90000"/>
              </a:lnSpc>
            </a:pPr>
            <a:r>
              <a:rPr lang="en-US"/>
              <a:t>ISO 9000 – guidelines and standards for process control</a:t>
            </a:r>
          </a:p>
          <a:p>
            <a:pPr>
              <a:lnSpc>
                <a:spcPct val="90000"/>
              </a:lnSpc>
            </a:pPr>
            <a:r>
              <a:rPr lang="en-US"/>
              <a:t>Sector-independent (applies to any product or service)</a:t>
            </a:r>
          </a:p>
          <a:p>
            <a:pPr>
              <a:lnSpc>
                <a:spcPct val="90000"/>
              </a:lnSpc>
            </a:pPr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17, 1999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Information Technology Centre, FCS, UNB, Fredericton, NB, Canada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F6443-A95C-48CF-AC82-55B97496C91D}" type="slidenum">
              <a:rPr lang="en-US"/>
              <a:pPr/>
              <a:t>19</a:t>
            </a:fld>
            <a:endParaRPr lang="en-US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Software Process: ISO</a:t>
            </a:r>
          </a:p>
        </p:txBody>
      </p:sp>
      <p:pic>
        <p:nvPicPr>
          <p:cNvPr id="11267" name="Picture 3" descr="E:\course\quality\iso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905000"/>
            <a:ext cx="8686800" cy="37830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17, 1999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Information Technology Centre, FCS, UNB, Fredericton, NB, Canada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D996C-9AA7-4258-ACE5-4EC963AF8245}" type="slidenum">
              <a:rPr lang="en-US"/>
              <a:pPr/>
              <a:t>2</a:t>
            </a:fld>
            <a:endParaRPr lang="en-US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982663"/>
            <a:ext cx="8162925" cy="641350"/>
          </a:xfrm>
        </p:spPr>
        <p:txBody>
          <a:bodyPr/>
          <a:lstStyle/>
          <a:p>
            <a:r>
              <a:rPr lang="en-US" sz="3600"/>
              <a:t>Software Process - Overview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Objectives for Process Improvement</a:t>
            </a:r>
          </a:p>
          <a:p>
            <a:r>
              <a:rPr lang="en-US"/>
              <a:t>History of Process Models</a:t>
            </a:r>
          </a:p>
          <a:p>
            <a:r>
              <a:rPr lang="en-US"/>
              <a:t>Models (CMM, ISO, IEEE)</a:t>
            </a:r>
          </a:p>
          <a:p>
            <a:r>
              <a:rPr lang="en-US"/>
              <a:t>Best Practices</a:t>
            </a:r>
          </a:p>
          <a:p>
            <a:r>
              <a:rPr lang="en-US"/>
              <a:t>“Good-enough” Software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17, 1999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Information Technology Centre, FCS, UNB, Fredericton, NB, Canada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38560-6E50-46EA-8FA5-05070F76F73B}" type="slidenum">
              <a:rPr lang="en-US"/>
              <a:pPr/>
              <a:t>20</a:t>
            </a:fld>
            <a:endParaRPr lang="en-US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Software Process: ISO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Three “models” of a quality management system for a product or a service:</a:t>
            </a:r>
          </a:p>
          <a:p>
            <a:pPr lvl="1"/>
            <a:r>
              <a:rPr lang="en-US" sz="2400"/>
              <a:t>ISO 9001 (1994) – Model for quality assurance in </a:t>
            </a:r>
            <a:r>
              <a:rPr lang="en-US" sz="2400" i="1"/>
              <a:t>design/development</a:t>
            </a:r>
            <a:r>
              <a:rPr lang="en-US" sz="2400"/>
              <a:t>, production, installation, and servicing</a:t>
            </a:r>
          </a:p>
          <a:p>
            <a:pPr lvl="1"/>
            <a:r>
              <a:rPr lang="en-US" sz="2400"/>
              <a:t>ISO 9002 (1994) - Model for quality assurance in </a:t>
            </a:r>
            <a:r>
              <a:rPr lang="en-US" sz="2400" i="1"/>
              <a:t>production and installation</a:t>
            </a:r>
          </a:p>
          <a:p>
            <a:pPr lvl="1"/>
            <a:r>
              <a:rPr lang="en-US" sz="2400"/>
              <a:t>ISO 9003 (1994) - Model for quality assurance in </a:t>
            </a:r>
            <a:r>
              <a:rPr lang="en-US" sz="2400" i="1"/>
              <a:t>final inspection and test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17, 1999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Information Technology Centre, FCS, UNB, Fredericton, NB, Canada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BF617-A8A6-41BE-9BC4-BA3105EF86E3}" type="slidenum">
              <a:rPr lang="en-US"/>
              <a:pPr/>
              <a:t>21</a:t>
            </a:fld>
            <a:endParaRPr lang="en-US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Software Process: ISO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ISO 9001 (Scope):</a:t>
            </a:r>
          </a:p>
          <a:p>
            <a:pPr lvl="1"/>
            <a:r>
              <a:rPr lang="en-US"/>
              <a:t>used where a supplier's capability to design and supply conforming product needs to be demonstrated.</a:t>
            </a:r>
          </a:p>
          <a:p>
            <a:pPr lvl="1"/>
            <a:r>
              <a:rPr lang="en-US"/>
              <a:t>aimed primarily at achieving customer satisfaction by preventing non-conformity at all stages from design through to servicing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17, 1999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Information Technology Centre, FCS, UNB, Fredericton, NB, Canada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1B2BB-7A8E-4C11-B82A-00B83EC40912}" type="slidenum">
              <a:rPr lang="en-US"/>
              <a:pPr/>
              <a:t>22</a:t>
            </a:fld>
            <a:endParaRPr lang="en-US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Software Process: ISO</a:t>
            </a:r>
          </a:p>
        </p:txBody>
      </p:sp>
      <p:pic>
        <p:nvPicPr>
          <p:cNvPr id="10243" name="Picture 3" descr="E:\course\quality\iso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133600"/>
            <a:ext cx="8763000" cy="2776538"/>
          </a:xfrm>
          <a:prstGeom prst="rect">
            <a:avLst/>
          </a:prstGeom>
          <a:noFill/>
        </p:spPr>
      </p:pic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381000" y="5181600"/>
            <a:ext cx="743267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 algn="l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n"/>
            </a:pPr>
            <a:r>
              <a:rPr lang="en-US" sz="1600" b="1"/>
              <a:t> quality</a:t>
            </a:r>
            <a:r>
              <a:rPr lang="en-US" sz="1600"/>
              <a:t> := totality of characteristics of an entity (process, product, organization) that bear on its ability to satisfy stated and implied needs (ISO 8402)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17, 1999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Information Technology Centre, FCS, UNB, Fredericton, NB, Canada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1A92E-A356-4E93-BC6F-8D0A150637D4}" type="slidenum">
              <a:rPr lang="en-US"/>
              <a:pPr/>
              <a:t>23</a:t>
            </a:fld>
            <a:endParaRPr lang="en-US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Software Process: ISO</a:t>
            </a:r>
          </a:p>
        </p:txBody>
      </p:sp>
      <p:sp>
        <p:nvSpPr>
          <p:cNvPr id="30817" name="Rectangle 97"/>
          <p:cNvSpPr>
            <a:spLocks noChangeArrowheads="1"/>
          </p:cNvSpPr>
          <p:nvPr/>
        </p:nvSpPr>
        <p:spPr bwMode="auto">
          <a:xfrm>
            <a:off x="304800" y="1981200"/>
            <a:ext cx="8839200" cy="302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tabLst>
                <a:tab pos="2633663" algn="l"/>
                <a:tab pos="5505450" algn="l"/>
              </a:tabLst>
            </a:pPr>
            <a:r>
              <a:rPr lang="en-US" sz="1600" b="1">
                <a:latin typeface="Arial" charset="0"/>
                <a:cs typeface="Arial" charset="0"/>
              </a:rPr>
              <a:t>Framework</a:t>
            </a:r>
            <a:r>
              <a:rPr lang="en-US" sz="1600" b="1">
                <a:cs typeface="Times New Roman" charset="0"/>
              </a:rPr>
              <a:t>	</a:t>
            </a:r>
            <a:r>
              <a:rPr lang="en-US" sz="1600" b="1">
                <a:latin typeface="Arial" charset="0"/>
                <a:cs typeface="Arial" charset="0"/>
              </a:rPr>
              <a:t>Life-cycle</a:t>
            </a:r>
            <a:r>
              <a:rPr lang="en-US" sz="1600" b="1">
                <a:cs typeface="Times New Roman" charset="0"/>
              </a:rPr>
              <a:t>	</a:t>
            </a:r>
            <a:r>
              <a:rPr lang="en-US" sz="1600" b="1">
                <a:latin typeface="Arial" charset="0"/>
                <a:cs typeface="Arial" charset="0"/>
              </a:rPr>
              <a:t>Support</a:t>
            </a:r>
            <a:endParaRPr lang="en-US" sz="1600">
              <a:cs typeface="Times New Roman" charset="0"/>
            </a:endParaRPr>
          </a:p>
          <a:p>
            <a:pPr algn="l" eaLnBrk="0" hangingPunct="0">
              <a:tabLst>
                <a:tab pos="2633663" algn="l"/>
                <a:tab pos="5505450" algn="l"/>
              </a:tabLst>
            </a:pPr>
            <a:r>
              <a:rPr lang="en-US" sz="1600">
                <a:latin typeface="Arial" charset="0"/>
                <a:cs typeface="Arial" charset="0"/>
              </a:rPr>
              <a:t>Management responsibility</a:t>
            </a:r>
            <a:r>
              <a:rPr lang="en-US" sz="1600">
                <a:cs typeface="Times New Roman" charset="0"/>
              </a:rPr>
              <a:t>	</a:t>
            </a:r>
            <a:r>
              <a:rPr lang="en-US" sz="1600">
                <a:latin typeface="Arial" charset="0"/>
                <a:cs typeface="Arial" charset="0"/>
              </a:rPr>
              <a:t>Contract review</a:t>
            </a:r>
            <a:r>
              <a:rPr lang="en-US" sz="1600">
                <a:cs typeface="Times New Roman" charset="0"/>
              </a:rPr>
              <a:t>	</a:t>
            </a:r>
            <a:r>
              <a:rPr lang="en-US" sz="1600">
                <a:latin typeface="Arial" charset="0"/>
                <a:cs typeface="Arial" charset="0"/>
              </a:rPr>
              <a:t>Configuration management</a:t>
            </a:r>
            <a:endParaRPr lang="en-US" sz="1600">
              <a:cs typeface="Times New Roman" charset="0"/>
            </a:endParaRPr>
          </a:p>
          <a:p>
            <a:pPr algn="l" eaLnBrk="0" hangingPunct="0">
              <a:tabLst>
                <a:tab pos="2633663" algn="l"/>
                <a:tab pos="5505450" algn="l"/>
              </a:tabLst>
            </a:pPr>
            <a:r>
              <a:rPr lang="en-US" sz="1600">
                <a:latin typeface="Arial" charset="0"/>
                <a:cs typeface="Arial" charset="0"/>
              </a:rPr>
              <a:t>Quality system</a:t>
            </a:r>
            <a:r>
              <a:rPr lang="en-US" sz="1600">
                <a:cs typeface="Times New Roman" charset="0"/>
              </a:rPr>
              <a:t>	R</a:t>
            </a:r>
            <a:r>
              <a:rPr lang="en-US" sz="1600">
                <a:latin typeface="Arial" charset="0"/>
                <a:cs typeface="Arial" charset="0"/>
              </a:rPr>
              <a:t>equirements specification</a:t>
            </a:r>
            <a:r>
              <a:rPr lang="en-US" sz="1600">
                <a:cs typeface="Times New Roman" charset="0"/>
              </a:rPr>
              <a:t>	</a:t>
            </a:r>
            <a:r>
              <a:rPr lang="en-US" sz="1600">
                <a:latin typeface="Arial" charset="0"/>
                <a:cs typeface="Arial" charset="0"/>
              </a:rPr>
              <a:t>Document control</a:t>
            </a:r>
            <a:endParaRPr lang="en-US" sz="1600">
              <a:cs typeface="Times New Roman" charset="0"/>
            </a:endParaRPr>
          </a:p>
          <a:p>
            <a:pPr algn="l" eaLnBrk="0" hangingPunct="0">
              <a:tabLst>
                <a:tab pos="2633663" algn="l"/>
                <a:tab pos="5505450" algn="l"/>
              </a:tabLst>
            </a:pPr>
            <a:r>
              <a:rPr lang="en-US" sz="1600">
                <a:latin typeface="Arial" charset="0"/>
                <a:cs typeface="Arial" charset="0"/>
              </a:rPr>
              <a:t>Internal QS audits</a:t>
            </a:r>
            <a:r>
              <a:rPr lang="en-US" sz="1600">
                <a:cs typeface="Times New Roman" charset="0"/>
              </a:rPr>
              <a:t>	</a:t>
            </a:r>
            <a:r>
              <a:rPr lang="en-US" sz="1600">
                <a:latin typeface="Arial" charset="0"/>
                <a:cs typeface="Arial" charset="0"/>
              </a:rPr>
              <a:t>Development planning</a:t>
            </a:r>
            <a:r>
              <a:rPr lang="en-US" sz="1600">
                <a:cs typeface="Times New Roman" charset="0"/>
              </a:rPr>
              <a:t>	</a:t>
            </a:r>
            <a:r>
              <a:rPr lang="en-US" sz="1600">
                <a:latin typeface="Arial" charset="0"/>
                <a:cs typeface="Arial" charset="0"/>
              </a:rPr>
              <a:t>Quality records</a:t>
            </a:r>
            <a:endParaRPr lang="en-US" sz="1600">
              <a:cs typeface="Times New Roman" charset="0"/>
            </a:endParaRPr>
          </a:p>
          <a:p>
            <a:pPr algn="l" eaLnBrk="0" hangingPunct="0">
              <a:tabLst>
                <a:tab pos="2633663" algn="l"/>
                <a:tab pos="5505450" algn="l"/>
              </a:tabLst>
            </a:pPr>
            <a:r>
              <a:rPr lang="en-US" sz="1600" i="1">
                <a:latin typeface="Arial" charset="0"/>
                <a:cs typeface="Arial" charset="0"/>
              </a:rPr>
              <a:t>Corrective action</a:t>
            </a:r>
            <a:r>
              <a:rPr lang="en-US" sz="1600">
                <a:cs typeface="Times New Roman" charset="0"/>
              </a:rPr>
              <a:t>	</a:t>
            </a:r>
            <a:r>
              <a:rPr lang="en-US" sz="1600">
                <a:latin typeface="Arial" charset="0"/>
                <a:cs typeface="Arial" charset="0"/>
              </a:rPr>
              <a:t>Quality planning</a:t>
            </a:r>
            <a:r>
              <a:rPr lang="en-US" sz="1600">
                <a:cs typeface="Times New Roman" charset="0"/>
              </a:rPr>
              <a:t>	</a:t>
            </a:r>
            <a:r>
              <a:rPr lang="en-US" sz="1600">
                <a:latin typeface="Arial" charset="0"/>
                <a:cs typeface="Arial" charset="0"/>
              </a:rPr>
              <a:t>Measurement</a:t>
            </a:r>
            <a:endParaRPr lang="en-US" sz="1600">
              <a:cs typeface="Times New Roman" charset="0"/>
            </a:endParaRPr>
          </a:p>
          <a:p>
            <a:pPr algn="l" eaLnBrk="0" hangingPunct="0">
              <a:tabLst>
                <a:tab pos="2633663" algn="l"/>
                <a:tab pos="5505450" algn="l"/>
              </a:tabLst>
            </a:pPr>
            <a:r>
              <a:rPr lang="en-US" sz="1600">
                <a:latin typeface="Times New Roman" charset="0"/>
                <a:cs typeface="Times New Roman" charset="0"/>
              </a:rPr>
              <a:t>	</a:t>
            </a:r>
            <a:r>
              <a:rPr lang="en-US" sz="1600">
                <a:latin typeface="Arial" charset="0"/>
                <a:cs typeface="Arial" charset="0"/>
              </a:rPr>
              <a:t>Design and implementation</a:t>
            </a:r>
            <a:r>
              <a:rPr lang="en-US" sz="1600">
                <a:cs typeface="Times New Roman" charset="0"/>
              </a:rPr>
              <a:t>	</a:t>
            </a:r>
            <a:r>
              <a:rPr lang="en-US" sz="1600">
                <a:latin typeface="Arial" charset="0"/>
                <a:cs typeface="Arial" charset="0"/>
              </a:rPr>
              <a:t>Rules, practices and conventions</a:t>
            </a:r>
            <a:endParaRPr lang="en-US" sz="1600">
              <a:cs typeface="Times New Roman" charset="0"/>
            </a:endParaRPr>
          </a:p>
          <a:p>
            <a:pPr algn="l" eaLnBrk="0" hangingPunct="0">
              <a:tabLst>
                <a:tab pos="2633663" algn="l"/>
                <a:tab pos="5505450" algn="l"/>
              </a:tabLst>
            </a:pPr>
            <a:r>
              <a:rPr lang="en-US" sz="1600">
                <a:latin typeface="Times New Roman" charset="0"/>
                <a:cs typeface="Times New Roman" charset="0"/>
              </a:rPr>
              <a:t>	</a:t>
            </a:r>
            <a:r>
              <a:rPr lang="en-US" sz="1600">
                <a:latin typeface="Arial" charset="0"/>
                <a:cs typeface="Arial" charset="0"/>
              </a:rPr>
              <a:t>Testing and validation </a:t>
            </a:r>
            <a:r>
              <a:rPr lang="en-US" sz="1600">
                <a:cs typeface="Times New Roman" charset="0"/>
              </a:rPr>
              <a:t>	</a:t>
            </a:r>
            <a:r>
              <a:rPr lang="en-US" sz="1600">
                <a:latin typeface="Arial" charset="0"/>
                <a:cs typeface="Arial" charset="0"/>
              </a:rPr>
              <a:t>Tools and techniques</a:t>
            </a:r>
            <a:endParaRPr lang="en-US" sz="1600">
              <a:cs typeface="Times New Roman" charset="0"/>
            </a:endParaRPr>
          </a:p>
          <a:p>
            <a:pPr algn="l" eaLnBrk="0" hangingPunct="0">
              <a:tabLst>
                <a:tab pos="2633663" algn="l"/>
                <a:tab pos="5505450" algn="l"/>
              </a:tabLst>
            </a:pPr>
            <a:r>
              <a:rPr lang="en-US" sz="1600">
                <a:latin typeface="Times New Roman" charset="0"/>
                <a:cs typeface="Times New Roman" charset="0"/>
              </a:rPr>
              <a:t>	</a:t>
            </a:r>
            <a:r>
              <a:rPr lang="en-US" sz="1600">
                <a:latin typeface="Arial" charset="0"/>
                <a:cs typeface="Arial" charset="0"/>
              </a:rPr>
              <a:t>Acceptance</a:t>
            </a:r>
            <a:r>
              <a:rPr lang="en-US" sz="1600">
                <a:cs typeface="Times New Roman" charset="0"/>
              </a:rPr>
              <a:t>	</a:t>
            </a:r>
            <a:r>
              <a:rPr lang="en-US" sz="1600">
                <a:latin typeface="Arial" charset="0"/>
                <a:cs typeface="Arial" charset="0"/>
              </a:rPr>
              <a:t>Purchasing</a:t>
            </a:r>
            <a:endParaRPr lang="en-US" sz="1600">
              <a:cs typeface="Times New Roman" charset="0"/>
            </a:endParaRPr>
          </a:p>
          <a:p>
            <a:pPr algn="l" eaLnBrk="0" hangingPunct="0">
              <a:tabLst>
                <a:tab pos="2633663" algn="l"/>
                <a:tab pos="5505450" algn="l"/>
              </a:tabLst>
            </a:pPr>
            <a:r>
              <a:rPr lang="en-US" sz="1600">
                <a:latin typeface="Times New Roman" charset="0"/>
                <a:cs typeface="Times New Roman" charset="0"/>
              </a:rPr>
              <a:t>	</a:t>
            </a:r>
            <a:r>
              <a:rPr lang="en-US" sz="1600" i="1">
                <a:latin typeface="Times New Roman" charset="0"/>
                <a:cs typeface="Times New Roman" charset="0"/>
              </a:rPr>
              <a:t>D</a:t>
            </a:r>
            <a:r>
              <a:rPr lang="en-US" sz="1600" i="1">
                <a:latin typeface="Arial" charset="0"/>
                <a:cs typeface="Arial" charset="0"/>
              </a:rPr>
              <a:t>elivery and installation</a:t>
            </a:r>
            <a:r>
              <a:rPr lang="en-US" sz="1600">
                <a:cs typeface="Times New Roman" charset="0"/>
              </a:rPr>
              <a:t>	</a:t>
            </a:r>
            <a:r>
              <a:rPr lang="en-US" sz="1600" i="1">
                <a:latin typeface="Arial" charset="0"/>
                <a:cs typeface="Arial" charset="0"/>
              </a:rPr>
              <a:t>Included software product</a:t>
            </a:r>
            <a:endParaRPr lang="en-US" sz="1600" i="1">
              <a:cs typeface="Times New Roman" charset="0"/>
            </a:endParaRPr>
          </a:p>
          <a:p>
            <a:pPr algn="l" eaLnBrk="0" hangingPunct="0">
              <a:tabLst>
                <a:tab pos="2633663" algn="l"/>
                <a:tab pos="5505450" algn="l"/>
              </a:tabLst>
            </a:pPr>
            <a:r>
              <a:rPr lang="en-US" sz="1600">
                <a:latin typeface="Times New Roman" charset="0"/>
                <a:cs typeface="Times New Roman" charset="0"/>
              </a:rPr>
              <a:t>	</a:t>
            </a:r>
            <a:r>
              <a:rPr lang="en-US" sz="1600">
                <a:latin typeface="Arial" charset="0"/>
                <a:cs typeface="Arial" charset="0"/>
              </a:rPr>
              <a:t>Maintenance</a:t>
            </a:r>
            <a:r>
              <a:rPr lang="en-US" sz="1600">
                <a:cs typeface="Times New Roman" charset="0"/>
              </a:rPr>
              <a:t>	</a:t>
            </a:r>
            <a:r>
              <a:rPr lang="en-US" sz="1600">
                <a:latin typeface="Arial" charset="0"/>
                <a:cs typeface="Arial" charset="0"/>
              </a:rPr>
              <a:t>Training</a:t>
            </a:r>
            <a:endParaRPr lang="en-US" sz="1600">
              <a:cs typeface="Times New Roman" charset="0"/>
            </a:endParaRPr>
          </a:p>
          <a:p>
            <a:pPr algn="l" eaLnBrk="0" hangingPunct="0">
              <a:tabLst>
                <a:tab pos="2633663" algn="l"/>
                <a:tab pos="5505450" algn="l"/>
              </a:tabLst>
            </a:pPr>
            <a:r>
              <a:rPr lang="en-US" sz="1600">
                <a:latin typeface="Times New Roman" charset="0"/>
                <a:cs typeface="Times New Roman" charset="0"/>
              </a:rPr>
              <a:t>		</a:t>
            </a:r>
          </a:p>
          <a:p>
            <a:pPr algn="l" eaLnBrk="0" hangingPunct="0">
              <a:tabLst>
                <a:tab pos="2633663" algn="l"/>
                <a:tab pos="5505450" algn="l"/>
              </a:tabLst>
            </a:pPr>
            <a:endParaRPr lang="en-US" sz="1600">
              <a:latin typeface="Times New Roman" charset="0"/>
            </a:endParaRPr>
          </a:p>
        </p:txBody>
      </p:sp>
      <p:sp>
        <p:nvSpPr>
          <p:cNvPr id="30818" name="Rectangle 98"/>
          <p:cNvSpPr>
            <a:spLocks noChangeArrowheads="1"/>
          </p:cNvSpPr>
          <p:nvPr/>
        </p:nvSpPr>
        <p:spPr bwMode="auto">
          <a:xfrm>
            <a:off x="228600" y="5181600"/>
            <a:ext cx="32686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vl="1" algn="l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n"/>
            </a:pPr>
            <a:r>
              <a:rPr lang="en-US" sz="1600" i="1"/>
              <a:t> minimum</a:t>
            </a:r>
            <a:r>
              <a:rPr lang="en-US" sz="1600"/>
              <a:t> best practices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17, 1999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Information Technology Centre, FCS, UNB, Fredericton, NB, Canada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56E6-BB91-4058-B564-A67989D34711}" type="slidenum">
              <a:rPr lang="en-US"/>
              <a:pPr/>
              <a:t>24</a:t>
            </a:fld>
            <a:endParaRPr lang="en-US"/>
          </a:p>
        </p:txBody>
      </p:sp>
      <p:sp>
        <p:nvSpPr>
          <p:cNvPr id="3789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Software Process: TickIT</a:t>
            </a:r>
          </a:p>
        </p:txBody>
      </p:sp>
      <p:sp>
        <p:nvSpPr>
          <p:cNvPr id="3789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Registration scheme for software in Britain and Sweden</a:t>
            </a:r>
          </a:p>
          <a:p>
            <a:r>
              <a:rPr lang="en-US"/>
              <a:t>Certificates are issued against ISO 9001</a:t>
            </a:r>
          </a:p>
          <a:p>
            <a:r>
              <a:rPr lang="en-US"/>
              <a:t>Assessors and auditors are software professionals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17, 1999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Information Technology Centre, FCS, UNB, Fredericton, NB, Canada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22992-3D89-4C00-B2DE-A9A5ABE5C9F1}" type="slidenum">
              <a:rPr lang="en-US"/>
              <a:pPr/>
              <a:t>25</a:t>
            </a:fld>
            <a:endParaRPr lang="en-US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Software Process: SPICE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Software Process Improvement and Capability dEtermination (ISO 15540)</a:t>
            </a:r>
          </a:p>
          <a:p>
            <a:r>
              <a:rPr lang="en-US"/>
              <a:t>ISO standard will “harmonize” ISO and CMM</a:t>
            </a:r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17, 1999</a:t>
            </a: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Information Technology Centre, FCS, UNB, Fredericton, NB, Canada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56437-5CFC-450E-8905-7C290F17FC42}" type="slidenum">
              <a:rPr lang="en-US"/>
              <a:pPr/>
              <a:t>26</a:t>
            </a:fld>
            <a:endParaRPr lang="en-US"/>
          </a:p>
        </p:txBody>
      </p:sp>
      <p:sp>
        <p:nvSpPr>
          <p:cNvPr id="38914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0"/>
            <a:ext cx="8162925" cy="396875"/>
          </a:xfrm>
        </p:spPr>
        <p:txBody>
          <a:bodyPr/>
          <a:lstStyle/>
          <a:p>
            <a:r>
              <a:rPr lang="en-US" sz="2000"/>
              <a:t>Software Process: SPICE</a:t>
            </a:r>
          </a:p>
        </p:txBody>
      </p:sp>
      <p:graphicFrame>
        <p:nvGraphicFramePr>
          <p:cNvPr id="38917" name="Object 1029"/>
          <p:cNvGraphicFramePr>
            <a:graphicFrameLocks noChangeAspect="1"/>
          </p:cNvGraphicFramePr>
          <p:nvPr/>
        </p:nvGraphicFramePr>
        <p:xfrm>
          <a:off x="304800" y="381000"/>
          <a:ext cx="5943600" cy="5878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8" name="Photo Editor Photo" r:id="rId3" imgW="5934903" imgH="5533333" progId="MSPhotoEd.3">
                  <p:embed/>
                </p:oleObj>
              </mc:Choice>
              <mc:Fallback>
                <p:oleObj name="Photo Editor Photo" r:id="rId3" imgW="5934903" imgH="5533333" progId="MSPhotoEd.3">
                  <p:embed/>
                  <p:pic>
                    <p:nvPicPr>
                      <p:cNvPr id="0" name="Picture 10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81000"/>
                        <a:ext cx="5943600" cy="5878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8" name="Rectangle 1030"/>
          <p:cNvSpPr>
            <a:spLocks noChangeArrowheads="1"/>
          </p:cNvSpPr>
          <p:nvPr/>
        </p:nvSpPr>
        <p:spPr bwMode="auto">
          <a:xfrm>
            <a:off x="6477000" y="2362200"/>
            <a:ext cx="2667000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endParaRPr lang="en-US">
              <a:latin typeface="Times New Roman" charset="0"/>
            </a:endParaRPr>
          </a:p>
          <a:p>
            <a:pPr algn="l" eaLnBrk="0" hangingPunct="0">
              <a:buFontTx/>
              <a:buChar char="•"/>
            </a:pPr>
            <a:r>
              <a:rPr lang="en-US">
                <a:latin typeface="Times New Roman" charset="0"/>
              </a:rPr>
              <a:t>5 process categories</a:t>
            </a:r>
            <a:br>
              <a:rPr lang="en-US">
                <a:latin typeface="Times New Roman" charset="0"/>
              </a:rPr>
            </a:br>
            <a:endParaRPr lang="en-US">
              <a:latin typeface="Times New Roman" charset="0"/>
            </a:endParaRPr>
          </a:p>
          <a:p>
            <a:pPr algn="l" eaLnBrk="0" hangingPunct="0">
              <a:buFontTx/>
              <a:buChar char="•"/>
            </a:pPr>
            <a:r>
              <a:rPr lang="en-US">
                <a:latin typeface="Times New Roman" charset="0"/>
              </a:rPr>
              <a:t>40 processes/sub-processes</a:t>
            </a:r>
          </a:p>
          <a:p>
            <a:pPr algn="l" eaLnBrk="0" hangingPunct="0"/>
            <a:endParaRPr lang="en-US">
              <a:latin typeface="Times New Roman" charset="0"/>
            </a:endParaRPr>
          </a:p>
          <a:p>
            <a:pPr algn="l" eaLnBrk="0" hangingPunct="0"/>
            <a:r>
              <a:rPr lang="en-US">
                <a:latin typeface="Times New Roman" charset="0"/>
              </a:rPr>
              <a:t>[Duncan, 1998]</a:t>
            </a:r>
          </a:p>
          <a:p>
            <a:pPr algn="l" eaLnBrk="0" hangingPunct="0"/>
            <a:endParaRPr lang="en-US">
              <a:latin typeface="Times New Roman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17, 1999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Information Technology Centre, FCS, UNB, Fredericton, NB, Canada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9F178-139F-419D-B91E-9B29D71EF9D0}" type="slidenum">
              <a:rPr lang="en-US"/>
              <a:pPr/>
              <a:t>27</a:t>
            </a:fld>
            <a:endParaRPr lang="en-US"/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38200"/>
            <a:ext cx="8162925" cy="701675"/>
          </a:xfrm>
        </p:spPr>
        <p:txBody>
          <a:bodyPr/>
          <a:lstStyle/>
          <a:p>
            <a:r>
              <a:rPr lang="en-US"/>
              <a:t>Software Process: SPICE</a:t>
            </a:r>
          </a:p>
        </p:txBody>
      </p:sp>
      <p:pic>
        <p:nvPicPr>
          <p:cNvPr id="45059" name="Picture 3" descr="E:\course\quality\spi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828800"/>
            <a:ext cx="6324600" cy="4286250"/>
          </a:xfrm>
          <a:prstGeom prst="rect">
            <a:avLst/>
          </a:prstGeom>
          <a:noFill/>
        </p:spPr>
      </p:pic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6553200" y="2590800"/>
            <a:ext cx="2209800" cy="290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endParaRPr lang="en-US">
              <a:latin typeface="Times New Roman" charset="0"/>
            </a:endParaRPr>
          </a:p>
          <a:p>
            <a:pPr algn="l" eaLnBrk="0" hangingPunct="0">
              <a:buFontTx/>
              <a:buChar char="•"/>
            </a:pPr>
            <a:r>
              <a:rPr lang="en-US" sz="1600">
                <a:latin typeface="Times New Roman" charset="0"/>
              </a:rPr>
              <a:t>For a given process to achieve a Level, all lower level attributes must be Fully met and all attributes at the target level must be Fully or Largely met</a:t>
            </a:r>
          </a:p>
          <a:p>
            <a:pPr algn="l" eaLnBrk="0" hangingPunct="0"/>
            <a:endParaRPr lang="en-US" sz="1600">
              <a:latin typeface="Times New Roman" charset="0"/>
            </a:endParaRPr>
          </a:p>
          <a:p>
            <a:pPr algn="l" eaLnBrk="0" hangingPunct="0"/>
            <a:r>
              <a:rPr lang="en-US" sz="1600">
                <a:latin typeface="Times New Roman" charset="0"/>
              </a:rPr>
              <a:t>[Duncan, 1998]</a:t>
            </a:r>
          </a:p>
          <a:p>
            <a:pPr algn="l" eaLnBrk="0" hangingPunct="0"/>
            <a:endParaRPr lang="en-US" sz="1600">
              <a:latin typeface="Times New Roman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17, 1999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Information Technology Centre, FCS, UNB, Fredericton, NB, Canada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D72B0-37F4-4A7A-8241-49125C2BA989}" type="slidenum">
              <a:rPr lang="en-US"/>
              <a:pPr/>
              <a:t>28</a:t>
            </a:fld>
            <a:endParaRPr lang="en-US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Software Process: IEEE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How to implement a life-cycle model?</a:t>
            </a:r>
          </a:p>
          <a:p>
            <a:pPr lvl="1"/>
            <a:r>
              <a:rPr lang="en-US" sz="2400"/>
              <a:t>730 Software Quality Assurance Plans</a:t>
            </a:r>
          </a:p>
          <a:p>
            <a:pPr lvl="1"/>
            <a:r>
              <a:rPr lang="en-US" sz="2400"/>
              <a:t>828 Software Configuration Management Plans</a:t>
            </a:r>
          </a:p>
          <a:p>
            <a:pPr lvl="1"/>
            <a:r>
              <a:rPr lang="en-US" sz="2400"/>
              <a:t>829 Software Test Documentation</a:t>
            </a:r>
          </a:p>
          <a:p>
            <a:pPr lvl="1"/>
            <a:r>
              <a:rPr lang="en-US" sz="2400"/>
              <a:t>830 Software Requirements Specifications</a:t>
            </a:r>
          </a:p>
          <a:p>
            <a:pPr lvl="1"/>
            <a:r>
              <a:rPr lang="en-US" sz="2400"/>
              <a:t>1008 Software Unit Testing</a:t>
            </a:r>
          </a:p>
          <a:p>
            <a:pPr lvl="1"/>
            <a:r>
              <a:rPr lang="en-US" sz="2400"/>
              <a:t>1016 Software Design Descriptions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17, 1999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Information Technology Centre, FCS, UNB, Fredericton, NB, Canada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47572-019D-4821-8174-1E589993BE25}" type="slidenum">
              <a:rPr lang="en-US"/>
              <a:pPr/>
              <a:t>29</a:t>
            </a:fld>
            <a:endParaRPr lang="en-US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312738"/>
            <a:ext cx="8162925" cy="1311275"/>
          </a:xfrm>
        </p:spPr>
        <p:txBody>
          <a:bodyPr/>
          <a:lstStyle/>
          <a:p>
            <a:r>
              <a:rPr lang="en-US"/>
              <a:t>Software Process:Best Practices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Best Practices project, DoD, 1994</a:t>
            </a:r>
          </a:p>
          <a:p>
            <a:pPr>
              <a:lnSpc>
                <a:spcPct val="90000"/>
              </a:lnSpc>
            </a:pPr>
            <a:r>
              <a:rPr lang="en-US"/>
              <a:t>Focus on practices instead of complex regulations</a:t>
            </a:r>
          </a:p>
          <a:p>
            <a:pPr>
              <a:lnSpc>
                <a:spcPct val="90000"/>
              </a:lnSpc>
            </a:pPr>
            <a:r>
              <a:rPr lang="en-US"/>
              <a:t>Encourage flexibility within disparate environments</a:t>
            </a:r>
          </a:p>
          <a:p>
            <a:pPr>
              <a:lnSpc>
                <a:spcPct val="90000"/>
              </a:lnSpc>
            </a:pPr>
            <a:r>
              <a:rPr lang="en-US"/>
              <a:t>Identified 170 best practices</a:t>
            </a:r>
          </a:p>
          <a:p>
            <a:pPr>
              <a:lnSpc>
                <a:spcPct val="90000"/>
              </a:lnSpc>
            </a:pPr>
            <a:r>
              <a:rPr lang="en-US"/>
              <a:t>URL: </a:t>
            </a:r>
            <a:r>
              <a:rPr lang="en-US">
                <a:hlinkClick r:id="rId2"/>
              </a:rPr>
              <a:t>http://spmn.com/</a:t>
            </a:r>
            <a:r>
              <a:rPr lang="en-US"/>
              <a:t> (</a:t>
            </a:r>
            <a:r>
              <a:rPr lang="en-US">
                <a:latin typeface="Arial" charset="0"/>
              </a:rPr>
              <a:t>Software Program Managers Network </a:t>
            </a:r>
            <a:r>
              <a:rPr lang="en-US"/>
              <a:t>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17, 1999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Information Technology Centre, FCS, UNB, Fredericton, NB, Canada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5A330-409C-4C96-B4AF-727E8FAB309D}" type="slidenum">
              <a:rPr lang="en-US"/>
              <a:pPr/>
              <a:t>3</a:t>
            </a:fld>
            <a:endParaRPr lang="en-US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982663"/>
            <a:ext cx="8162925" cy="641350"/>
          </a:xfrm>
        </p:spPr>
        <p:txBody>
          <a:bodyPr/>
          <a:lstStyle/>
          <a:p>
            <a:r>
              <a:rPr lang="en-US" sz="3600"/>
              <a:t>Software Process: Objectives</a:t>
            </a:r>
          </a:p>
        </p:txBody>
      </p:sp>
      <p:sp>
        <p:nvSpPr>
          <p:cNvPr id="14340" name="AutoShape 4"/>
          <p:cNvSpPr>
            <a:spLocks noChangeArrowheads="1"/>
          </p:cNvSpPr>
          <p:nvPr/>
        </p:nvSpPr>
        <p:spPr bwMode="auto">
          <a:xfrm>
            <a:off x="2133600" y="2438400"/>
            <a:ext cx="3505200" cy="24384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3124200" y="1981200"/>
            <a:ext cx="419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schedule  (delivery date)</a:t>
            </a: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914400" y="4953000"/>
            <a:ext cx="25146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functionality</a:t>
            </a:r>
          </a:p>
          <a:p>
            <a:pPr>
              <a:spcBef>
                <a:spcPct val="50000"/>
              </a:spcBef>
            </a:pPr>
            <a:r>
              <a:rPr lang="en-US"/>
              <a:t>(features)</a:t>
            </a: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5257800" y="4953000"/>
            <a:ext cx="19812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quality</a:t>
            </a:r>
          </a:p>
          <a:p>
            <a:pPr>
              <a:spcBef>
                <a:spcPct val="50000"/>
              </a:spcBef>
            </a:pPr>
            <a:r>
              <a:rPr lang="en-US"/>
              <a:t>(defects)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17, 1999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Information Technology Centre, FCS, UNB, Fredericton, NB, Canada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5E1F3-1F97-4897-8EF1-C603D5A3CD41}" type="slidenum">
              <a:rPr lang="en-US"/>
              <a:pPr/>
              <a:t>30</a:t>
            </a:fld>
            <a:endParaRPr lang="en-US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312738"/>
            <a:ext cx="8162925" cy="1311275"/>
          </a:xfrm>
        </p:spPr>
        <p:txBody>
          <a:bodyPr/>
          <a:lstStyle/>
          <a:p>
            <a:r>
              <a:rPr lang="en-US"/>
              <a:t>Software Process: Best Practices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>
                <a:solidFill>
                  <a:srgbClr val="000000"/>
                </a:solidFill>
                <a:latin typeface="Arial" charset="0"/>
                <a:cs typeface="Arial" charset="0"/>
              </a:rPr>
              <a:t>Formal risk management</a:t>
            </a:r>
            <a:endParaRPr lang="en-US" sz="2400">
              <a:solidFill>
                <a:srgbClr val="000000"/>
              </a:solidFill>
              <a:cs typeface="Times New Roman" charset="0"/>
            </a:endParaRPr>
          </a:p>
          <a:p>
            <a:pPr>
              <a:lnSpc>
                <a:spcPct val="90000"/>
              </a:lnSpc>
            </a:pPr>
            <a:r>
              <a:rPr lang="en-US" sz="2400">
                <a:solidFill>
                  <a:srgbClr val="000000"/>
                </a:solidFill>
                <a:latin typeface="Arial" charset="0"/>
                <a:cs typeface="Arial" charset="0"/>
              </a:rPr>
              <a:t>Agreement on interfaces (user manual as specification)</a:t>
            </a:r>
            <a:endParaRPr lang="en-US" sz="2400">
              <a:solidFill>
                <a:srgbClr val="000000"/>
              </a:solidFill>
              <a:cs typeface="Times New Roman" charset="0"/>
            </a:endParaRPr>
          </a:p>
          <a:p>
            <a:pPr>
              <a:lnSpc>
                <a:spcPct val="90000"/>
              </a:lnSpc>
            </a:pPr>
            <a:r>
              <a:rPr lang="en-US" sz="2400">
                <a:solidFill>
                  <a:srgbClr val="000000"/>
                </a:solidFill>
                <a:latin typeface="Arial" charset="0"/>
                <a:cs typeface="Arial" charset="0"/>
              </a:rPr>
              <a:t>Formal inspections</a:t>
            </a:r>
            <a:endParaRPr lang="en-US" sz="2400">
              <a:solidFill>
                <a:srgbClr val="000000"/>
              </a:solidFill>
              <a:cs typeface="Times New Roman" charset="0"/>
            </a:endParaRPr>
          </a:p>
          <a:p>
            <a:pPr>
              <a:lnSpc>
                <a:spcPct val="90000"/>
              </a:lnSpc>
            </a:pPr>
            <a:r>
              <a:rPr lang="en-US" sz="2400">
                <a:solidFill>
                  <a:srgbClr val="000000"/>
                </a:solidFill>
                <a:latin typeface="Arial" charset="0"/>
                <a:cs typeface="Arial" charset="0"/>
              </a:rPr>
              <a:t>Metric-based scheduling and management</a:t>
            </a:r>
            <a:endParaRPr lang="en-US" sz="2400">
              <a:solidFill>
                <a:srgbClr val="000000"/>
              </a:solidFill>
              <a:cs typeface="Times New Roman" charset="0"/>
            </a:endParaRPr>
          </a:p>
          <a:p>
            <a:pPr>
              <a:lnSpc>
                <a:spcPct val="90000"/>
              </a:lnSpc>
            </a:pPr>
            <a:r>
              <a:rPr lang="en-US" sz="2400">
                <a:solidFill>
                  <a:srgbClr val="000000"/>
                </a:solidFill>
                <a:latin typeface="Arial" charset="0"/>
                <a:cs typeface="Arial" charset="0"/>
              </a:rPr>
              <a:t>Binary quality gates at the inch-pebble level</a:t>
            </a:r>
            <a:endParaRPr lang="en-US" sz="2400">
              <a:solidFill>
                <a:srgbClr val="000000"/>
              </a:solidFill>
              <a:cs typeface="Times New Roman" charset="0"/>
            </a:endParaRPr>
          </a:p>
          <a:p>
            <a:pPr>
              <a:lnSpc>
                <a:spcPct val="90000"/>
              </a:lnSpc>
            </a:pPr>
            <a:r>
              <a:rPr lang="en-US" sz="2400">
                <a:solidFill>
                  <a:srgbClr val="000000"/>
                </a:solidFill>
                <a:latin typeface="Arial" charset="0"/>
                <a:cs typeface="Arial" charset="0"/>
              </a:rPr>
              <a:t>Program-wide visibility of progress vs. plan</a:t>
            </a:r>
            <a:endParaRPr lang="en-US" sz="2400">
              <a:solidFill>
                <a:srgbClr val="000000"/>
              </a:solidFill>
              <a:cs typeface="Times New Roman" charset="0"/>
            </a:endParaRPr>
          </a:p>
          <a:p>
            <a:pPr>
              <a:lnSpc>
                <a:spcPct val="90000"/>
              </a:lnSpc>
            </a:pPr>
            <a:r>
              <a:rPr lang="en-US" sz="2400">
                <a:solidFill>
                  <a:srgbClr val="000000"/>
                </a:solidFill>
                <a:latin typeface="Arial" charset="0"/>
                <a:cs typeface="Arial" charset="0"/>
              </a:rPr>
              <a:t>Defect tracking against quality targets</a:t>
            </a:r>
            <a:endParaRPr lang="en-US" sz="2400">
              <a:solidFill>
                <a:srgbClr val="000000"/>
              </a:solidFill>
              <a:cs typeface="Times New Roman" charset="0"/>
            </a:endParaRPr>
          </a:p>
          <a:p>
            <a:pPr>
              <a:lnSpc>
                <a:spcPct val="90000"/>
              </a:lnSpc>
            </a:pPr>
            <a:r>
              <a:rPr lang="en-US" sz="2400">
                <a:solidFill>
                  <a:srgbClr val="000000"/>
                </a:solidFill>
                <a:latin typeface="Arial" charset="0"/>
                <a:cs typeface="Arial" charset="0"/>
              </a:rPr>
              <a:t>Configuration management</a:t>
            </a:r>
            <a:endParaRPr lang="en-US" sz="2400">
              <a:solidFill>
                <a:srgbClr val="000000"/>
              </a:solidFill>
              <a:cs typeface="Times New Roman" charset="0"/>
            </a:endParaRPr>
          </a:p>
          <a:p>
            <a:pPr>
              <a:lnSpc>
                <a:spcPct val="90000"/>
              </a:lnSpc>
            </a:pPr>
            <a:r>
              <a:rPr lang="en-US" sz="2400">
                <a:solidFill>
                  <a:srgbClr val="000000"/>
                </a:solidFill>
                <a:latin typeface="Arial" charset="0"/>
                <a:cs typeface="Arial" charset="0"/>
              </a:rPr>
              <a:t>People-aware management accountability (qualified staff, high morale, low turnover)</a:t>
            </a:r>
            <a:endParaRPr lang="en-US" sz="24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17, 1999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Information Technology Centre, FCS, UNB, Fredericton, NB, Canada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1F820-BB60-4F46-9132-79C7D5A01949}" type="slidenum">
              <a:rPr lang="en-US"/>
              <a:pPr/>
              <a:t>31</a:t>
            </a:fld>
            <a:endParaRPr lang="en-US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312738"/>
            <a:ext cx="8162925" cy="1311275"/>
          </a:xfrm>
        </p:spPr>
        <p:txBody>
          <a:bodyPr/>
          <a:lstStyle/>
          <a:p>
            <a:r>
              <a:rPr lang="en-US"/>
              <a:t>Software Process: Good-enough Software</a:t>
            </a:r>
          </a:p>
        </p:txBody>
      </p:sp>
      <p:sp>
        <p:nvSpPr>
          <p:cNvPr id="19460" name="AutoShape 4"/>
          <p:cNvSpPr>
            <a:spLocks noChangeArrowheads="1"/>
          </p:cNvSpPr>
          <p:nvPr/>
        </p:nvSpPr>
        <p:spPr bwMode="auto">
          <a:xfrm>
            <a:off x="2133600" y="2438400"/>
            <a:ext cx="3505200" cy="24384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3124200" y="1981200"/>
            <a:ext cx="419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schedule  (delivery date)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914400" y="4953000"/>
            <a:ext cx="25146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functionality</a:t>
            </a:r>
          </a:p>
          <a:p>
            <a:pPr>
              <a:spcBef>
                <a:spcPct val="50000"/>
              </a:spcBef>
            </a:pPr>
            <a:r>
              <a:rPr lang="en-US"/>
              <a:t>(features)</a:t>
            </a: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5257800" y="4953000"/>
            <a:ext cx="19812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quality</a:t>
            </a:r>
          </a:p>
          <a:p>
            <a:pPr>
              <a:spcBef>
                <a:spcPct val="50000"/>
              </a:spcBef>
            </a:pPr>
            <a:r>
              <a:rPr lang="en-US"/>
              <a:t>(defects)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17, 1999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Information Technology Centre, FCS, UNB, Fredericton, NB, Canada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42BB0-F715-4815-A287-C99538D36FA5}" type="slidenum">
              <a:rPr lang="en-US"/>
              <a:pPr/>
              <a:t>32</a:t>
            </a:fld>
            <a:endParaRPr lang="en-US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312738"/>
            <a:ext cx="8162925" cy="1311275"/>
          </a:xfrm>
        </p:spPr>
        <p:txBody>
          <a:bodyPr/>
          <a:lstStyle/>
          <a:p>
            <a:r>
              <a:rPr lang="en-US"/>
              <a:t>Software Process: Good-enough Software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Target is “feature-richness”</a:t>
            </a:r>
          </a:p>
          <a:p>
            <a:r>
              <a:rPr lang="en-US" sz="2800"/>
              <a:t>Customer (marketing) decides the balance between schedule, functionality, quality</a:t>
            </a:r>
          </a:p>
          <a:p>
            <a:r>
              <a:rPr lang="en-US" sz="2800"/>
              <a:t>Processes are dynamic, evolutionary</a:t>
            </a:r>
          </a:p>
          <a:p>
            <a:r>
              <a:rPr lang="en-US" sz="2800"/>
              <a:t>Depends on best practices, e.g., user manual, peer reviews, daily build</a:t>
            </a:r>
          </a:p>
          <a:p>
            <a:r>
              <a:rPr lang="en-US" sz="2800"/>
              <a:t>Depends on guerilla programmers</a:t>
            </a:r>
          </a:p>
          <a:p>
            <a:endParaRPr lang="en-US" sz="2800"/>
          </a:p>
          <a:p>
            <a:endParaRPr lang="en-US" sz="28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17, 1999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Information Technology Centre, FCS, UNB, Fredericton, NB, Canada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5A25D-79DB-4EAC-BA7E-3987039C49AD}" type="slidenum">
              <a:rPr lang="en-US"/>
              <a:pPr/>
              <a:t>33</a:t>
            </a:fld>
            <a:endParaRPr lang="en-US"/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Software Process: Conclusion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no best model, none is complete</a:t>
            </a:r>
          </a:p>
          <a:p>
            <a:pPr>
              <a:lnSpc>
                <a:spcPct val="90000"/>
              </a:lnSpc>
            </a:pPr>
            <a:r>
              <a:rPr lang="en-US"/>
              <a:t>people are key (managers, quality managers, developers)</a:t>
            </a:r>
          </a:p>
          <a:p>
            <a:pPr>
              <a:lnSpc>
                <a:spcPct val="90000"/>
              </a:lnSpc>
            </a:pPr>
            <a:r>
              <a:rPr lang="en-US"/>
              <a:t>bottom-up vs top-down (cost, infrastructure)</a:t>
            </a:r>
          </a:p>
          <a:p>
            <a:pPr>
              <a:lnSpc>
                <a:spcPct val="90000"/>
              </a:lnSpc>
            </a:pPr>
            <a:r>
              <a:rPr lang="en-US"/>
              <a:t>reasons:</a:t>
            </a:r>
          </a:p>
          <a:p>
            <a:pPr lvl="1">
              <a:lnSpc>
                <a:spcPct val="90000"/>
              </a:lnSpc>
            </a:pPr>
            <a:r>
              <a:rPr lang="en-US"/>
              <a:t>business requirement (certification)</a:t>
            </a:r>
          </a:p>
          <a:p>
            <a:pPr lvl="1">
              <a:lnSpc>
                <a:spcPct val="90000"/>
              </a:lnSpc>
            </a:pPr>
            <a:r>
              <a:rPr lang="en-US"/>
              <a:t>productivity (better, cheaper, faster)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17, 1999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Information Technology Centre, FCS, UNB, Fredericton, NB, Canada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43ECB-55CC-4D6E-9284-34B0014077C5}" type="slidenum">
              <a:rPr lang="en-US"/>
              <a:pPr/>
              <a:t>34</a:t>
            </a:fld>
            <a:endParaRPr lang="en-US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Software Process: References</a:t>
            </a: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685800" y="2057400"/>
            <a:ext cx="8077200" cy="314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1600"/>
              <a:t> </a:t>
            </a:r>
            <a:r>
              <a:rPr lang="en-US" sz="1600">
                <a:hlinkClick r:id="rId2"/>
              </a:rPr>
              <a:t>http://www.sei.cmu.edu/</a:t>
            </a:r>
            <a:r>
              <a:rPr lang="en-US" sz="1600"/>
              <a:t> (Software Engineering Institute)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1600"/>
              <a:t> </a:t>
            </a:r>
            <a:r>
              <a:rPr lang="en-US" sz="1600">
                <a:hlinkClick r:id="rId3"/>
              </a:rPr>
              <a:t>http://www.iso.ch/</a:t>
            </a:r>
            <a:r>
              <a:rPr lang="en-US" sz="1600"/>
              <a:t> (International Organization for Standardization (ISO))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1600"/>
              <a:t> </a:t>
            </a:r>
            <a:r>
              <a:rPr lang="en-US" sz="1600">
                <a:hlinkClick r:id="rId4"/>
              </a:rPr>
              <a:t>http://www.sqi.gu.edu.au/spice/</a:t>
            </a:r>
            <a:r>
              <a:rPr lang="en-US" sz="1600"/>
              <a:t> (SPICE, Software Quality Institure)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1600"/>
              <a:t> </a:t>
            </a:r>
            <a:r>
              <a:rPr lang="en-US" sz="1600">
                <a:hlinkClick r:id="rId5"/>
              </a:rPr>
              <a:t>http://www.tickit.org/index.htm</a:t>
            </a:r>
            <a:r>
              <a:rPr lang="en-US" sz="1600"/>
              <a:t> (TickIT, British Standards Institute)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1600"/>
              <a:t> </a:t>
            </a:r>
            <a:r>
              <a:rPr lang="en-US" sz="1600">
                <a:hlinkClick r:id="rId6"/>
              </a:rPr>
              <a:t>http://www.scc.ca/iso9000/index.html</a:t>
            </a:r>
            <a:r>
              <a:rPr lang="en-US" sz="1600"/>
              <a:t> (Standards Council of Canada, ISO)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1600"/>
              <a:t> </a:t>
            </a:r>
            <a:r>
              <a:rPr lang="en-US" sz="1600">
                <a:hlinkClick r:id="rId7"/>
              </a:rPr>
              <a:t>http://strategis.ic.gc.ca/</a:t>
            </a:r>
            <a:r>
              <a:rPr lang="en-US" sz="1600"/>
              <a:t> (</a:t>
            </a:r>
            <a:r>
              <a:rPr lang="en-US" sz="1600" i="1"/>
              <a:t>ISO 9001 Registration for Small and Medium-Sized Software Enterprises</a:t>
            </a:r>
            <a:r>
              <a:rPr lang="en-US" sz="1600"/>
              <a:t>, Industry Canada)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1600">
                <a:hlinkClick r:id="rId8"/>
              </a:rPr>
              <a:t>http://www.computer.org/standards/</a:t>
            </a:r>
            <a:r>
              <a:rPr lang="en-US" sz="1600"/>
              <a:t> (IEEE Computer Society,)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1600">
                <a:hlinkClick r:id="rId9"/>
              </a:rPr>
              <a:t>http://www.ieee.org/index.html</a:t>
            </a:r>
            <a:r>
              <a:rPr lang="en-US" sz="1600"/>
              <a:t> (IEEE Home)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17, 1999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Information Technology Centre, FCS, UNB, Fredericton, NB, Canada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0E164-D84C-4790-B282-585A5DF99F0B}" type="slidenum">
              <a:rPr lang="en-US"/>
              <a:pPr/>
              <a:t>35</a:t>
            </a:fld>
            <a:endParaRPr lang="en-US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Software Process: References</a:t>
            </a: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685800" y="1676400"/>
            <a:ext cx="7924800" cy="455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200"/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1600">
                <a:solidFill>
                  <a:srgbClr val="000000"/>
                </a:solidFill>
              </a:rPr>
              <a:t> </a:t>
            </a:r>
            <a:r>
              <a:rPr lang="en-US" sz="1600">
                <a:hlinkClick r:id="rId2"/>
              </a:rPr>
              <a:t>http://</a:t>
            </a:r>
            <a:r>
              <a:rPr lang="en-US" sz="1600">
                <a:solidFill>
                  <a:srgbClr val="000000"/>
                </a:solidFill>
                <a:hlinkClick r:id="rId3"/>
              </a:rPr>
              <a:t>www.nbita.org/spin/index.html</a:t>
            </a:r>
            <a:r>
              <a:rPr lang="en-US" sz="1600">
                <a:solidFill>
                  <a:srgbClr val="000000"/>
                </a:solidFill>
              </a:rPr>
              <a:t> (NBITA)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1600"/>
              <a:t> </a:t>
            </a:r>
            <a:r>
              <a:rPr lang="en-US" sz="1600">
                <a:hlinkClick r:id="rId4"/>
              </a:rPr>
              <a:t>http://www.spc.ca/</a:t>
            </a:r>
            <a:r>
              <a:rPr lang="en-US" sz="1600"/>
              <a:t> (Software Productivity Center Inc)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1600"/>
              <a:t> </a:t>
            </a:r>
            <a:r>
              <a:rPr lang="en-US" sz="1600">
                <a:hlinkClick r:id="rId2"/>
              </a:rPr>
              <a:t>http://www.software.org/</a:t>
            </a:r>
            <a:r>
              <a:rPr lang="en-US" sz="1600"/>
              <a:t> (Software Productivity Consortium)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1600"/>
              <a:t> </a:t>
            </a:r>
            <a:r>
              <a:rPr lang="en-US" sz="1600">
                <a:hlinkClick r:id="rId5"/>
              </a:rPr>
              <a:t>http://www.rspa.com/spi/</a:t>
            </a:r>
            <a:r>
              <a:rPr lang="en-US" sz="1600"/>
              <a:t> (</a:t>
            </a:r>
            <a:r>
              <a:rPr lang="en-US" sz="1600" i="1"/>
              <a:t>Software Engineering: A Practitioner's Approach</a:t>
            </a:r>
            <a:r>
              <a:rPr lang="en-US" sz="1600"/>
              <a:t>, R.S. Pressman &amp; Associates, Inc)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1600"/>
              <a:t> </a:t>
            </a:r>
            <a:r>
              <a:rPr lang="en-US" sz="1600">
                <a:hlinkClick r:id="rId6"/>
              </a:rPr>
              <a:t>http://www.spr.com/index.htm</a:t>
            </a:r>
            <a:r>
              <a:rPr lang="en-US" sz="1600"/>
              <a:t> (Software Productivity Research, Capers Jones)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1600"/>
              <a:t> Jones, Capers. “Gaps in SEI Programs”, </a:t>
            </a:r>
            <a:r>
              <a:rPr lang="en-US" sz="1600" i="1"/>
              <a:t>Software Development</a:t>
            </a:r>
            <a:r>
              <a:rPr lang="en-US" sz="1600"/>
              <a:t>, March 1995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1600"/>
              <a:t> </a:t>
            </a:r>
            <a:r>
              <a:rPr lang="en-US" sz="1600">
                <a:hlinkClick r:id="rId7"/>
              </a:rPr>
              <a:t>http://catless.ncl.ac.uk/Risks</a:t>
            </a:r>
            <a:r>
              <a:rPr lang="en-US" sz="1600"/>
              <a:t> (The Risks Digest, P.G. Neumann)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1600"/>
              <a:t> </a:t>
            </a:r>
            <a:r>
              <a:rPr lang="en-US" sz="1600">
                <a:hlinkClick r:id="rId8"/>
              </a:rPr>
              <a:t>http://stsc.hill.af.mil/doc/resources.asp</a:t>
            </a:r>
            <a:r>
              <a:rPr lang="en-US" sz="1600"/>
              <a:t> (MIL-STD-498 documents)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1600"/>
              <a:t> Duncan, S.P., “Standards &amp; Models”, HTML document,  </a:t>
            </a:r>
            <a:r>
              <a:rPr lang="en-US" sz="1600">
                <a:hlinkClick r:id="rId9"/>
              </a:rPr>
              <a:t>http://www.mindspring.com/~softqual/stdsmods.html</a:t>
            </a:r>
            <a:r>
              <a:rPr lang="en-US" sz="1600"/>
              <a:t>, 1998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17, 1999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Information Technology Centre, FCS, UNB, Fredericton, NB, Canada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7975F-4534-422F-AC2B-D30A3AA7CC8F}" type="slidenum">
              <a:rPr lang="en-US"/>
              <a:pPr/>
              <a:t>4</a:t>
            </a:fld>
            <a:endParaRPr lang="en-US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982663"/>
            <a:ext cx="8162925" cy="641350"/>
          </a:xfrm>
        </p:spPr>
        <p:txBody>
          <a:bodyPr/>
          <a:lstStyle/>
          <a:p>
            <a:r>
              <a:rPr lang="en-US" sz="3600"/>
              <a:t>Software Process: History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1980s DoD Std 2167, AQAP 13 (NATO), industry standards (nuclear)</a:t>
            </a:r>
          </a:p>
          <a:p>
            <a:pPr>
              <a:lnSpc>
                <a:spcPct val="90000"/>
              </a:lnSpc>
            </a:pPr>
            <a:r>
              <a:rPr lang="en-US" sz="2800"/>
              <a:t>1983 IEEE 730 (software quality assurance plans)</a:t>
            </a:r>
          </a:p>
          <a:p>
            <a:pPr>
              <a:lnSpc>
                <a:spcPct val="90000"/>
              </a:lnSpc>
            </a:pPr>
            <a:r>
              <a:rPr lang="en-US" sz="2800"/>
              <a:t>1987 ISO 9000</a:t>
            </a:r>
          </a:p>
          <a:p>
            <a:pPr>
              <a:lnSpc>
                <a:spcPct val="90000"/>
              </a:lnSpc>
            </a:pPr>
            <a:r>
              <a:rPr lang="en-US" sz="2800"/>
              <a:t>1988 TickIT (ISO 9001)</a:t>
            </a:r>
          </a:p>
          <a:p>
            <a:pPr>
              <a:lnSpc>
                <a:spcPct val="90000"/>
              </a:lnSpc>
            </a:pPr>
            <a:r>
              <a:rPr lang="en-US" sz="2800"/>
              <a:t>1990 ISO 9000-3 (guideline for software)</a:t>
            </a:r>
          </a:p>
          <a:p>
            <a:pPr>
              <a:lnSpc>
                <a:spcPct val="90000"/>
              </a:lnSpc>
            </a:pPr>
            <a:r>
              <a:rPr lang="en-US" sz="2800"/>
              <a:t>1991 Capability Maturity Model (CMM)</a:t>
            </a:r>
          </a:p>
          <a:p>
            <a:pPr>
              <a:lnSpc>
                <a:spcPct val="90000"/>
              </a:lnSpc>
            </a:pPr>
            <a:r>
              <a:rPr lang="en-US" sz="2800"/>
              <a:t>1992 SPICE (ISO 15540)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17, 1999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Information Technology Centre, FCS, UNB, Fredericton, NB, Canada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BBF88-D624-4502-B46C-A6C942EA1C81}" type="slidenum">
              <a:rPr lang="en-US"/>
              <a:pPr/>
              <a:t>5</a:t>
            </a:fld>
            <a:endParaRPr lang="en-US"/>
          </a:p>
        </p:txBody>
      </p:sp>
      <p:sp>
        <p:nvSpPr>
          <p:cNvPr id="2560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871538" y="982663"/>
            <a:ext cx="8162925" cy="641350"/>
          </a:xfrm>
        </p:spPr>
        <p:txBody>
          <a:bodyPr/>
          <a:lstStyle/>
          <a:p>
            <a:r>
              <a:rPr lang="en-US" sz="3600"/>
              <a:t>Software Process: History</a:t>
            </a:r>
          </a:p>
        </p:txBody>
      </p:sp>
      <p:sp>
        <p:nvSpPr>
          <p:cNvPr id="2560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7729538" cy="4191000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en-US" sz="2400"/>
              <a:t>State-of-the-art software practices in 1984, for large software systems [Jones, 1995]: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More than half were late in excess of 12 months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Average cost was more than twice the initial budget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Cancellation rate exceeded 15%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Quality and reliability was poor, for both small and large projects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Software personnel were increasing by more than 10% per year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Software was the largest known business expense that could not be managed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17, 1999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Information Technology Centre, FCS, UNB, Fredericton, NB, Canada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2B2B2-9772-4E19-AE88-1311711282DA}" type="slidenum">
              <a:rPr lang="en-US"/>
              <a:pPr/>
              <a:t>6</a:t>
            </a:fld>
            <a:endParaRPr lang="en-US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Software Process: Productivity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762000" y="1752600"/>
            <a:ext cx="8077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2000"/>
              <a:t> U.S. Software Development – Productivity Trends [Yourdon]</a:t>
            </a:r>
          </a:p>
        </p:txBody>
      </p:sp>
      <p:pic>
        <p:nvPicPr>
          <p:cNvPr id="7177" name="Picture 9" descr="E:\course\quality\you2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2514600"/>
            <a:ext cx="7467600" cy="37957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17, 1999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Information Technology Centre, FCS, UNB, Fredericton, NB, Canada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7E81E-2598-48C4-A708-82DA6C7565F7}" type="slidenum">
              <a:rPr lang="en-US"/>
              <a:pPr/>
              <a:t>7</a:t>
            </a:fld>
            <a:endParaRPr lang="en-US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Software Process: Productivity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609600" y="1752600"/>
            <a:ext cx="807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2000"/>
              <a:t> Range of Productivity at Enterprise Level [Yourdon]</a:t>
            </a:r>
          </a:p>
        </p:txBody>
      </p:sp>
      <p:pic>
        <p:nvPicPr>
          <p:cNvPr id="9220" name="Picture 4" descr="E:\course\quality\you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2209800"/>
            <a:ext cx="7696200" cy="40052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17, 1999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Information Technology Centre, FCS, UNB, Fredericton, NB, Canada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F9C53-1A03-4811-9F8F-428A6BDAA8AB}" type="slidenum">
              <a:rPr lang="en-US"/>
              <a:pPr/>
              <a:t>8</a:t>
            </a:fld>
            <a:endParaRPr lang="en-US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Software Process: Quality</a:t>
            </a:r>
          </a:p>
        </p:txBody>
      </p:sp>
      <p:pic>
        <p:nvPicPr>
          <p:cNvPr id="8195" name="Picture 3" descr="E:\course\quality\you4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2438400"/>
            <a:ext cx="7543800" cy="3846513"/>
          </a:xfrm>
          <a:prstGeom prst="rect">
            <a:avLst/>
          </a:prstGeom>
          <a:noFill/>
        </p:spPr>
      </p:pic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685800" y="1905000"/>
            <a:ext cx="815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2000"/>
              <a:t> U.S. Software Development – Quality Trends [Yourdon]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17, 1999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Information Technology Centre, FCS, UNB, Fredericton, NB, Canada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61F78-3F4E-40A5-A6E1-3922F8122126}" type="slidenum">
              <a:rPr lang="en-US"/>
              <a:pPr/>
              <a:t>9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Software Process: Quality</a:t>
            </a:r>
          </a:p>
        </p:txBody>
      </p:sp>
      <p:pic>
        <p:nvPicPr>
          <p:cNvPr id="1027" name="Picture 3" descr="E:\course\quality\you5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2133600"/>
            <a:ext cx="7696200" cy="4060825"/>
          </a:xfrm>
          <a:prstGeom prst="rect">
            <a:avLst/>
          </a:prstGeom>
          <a:noFill/>
        </p:spPr>
      </p:pic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685800" y="1752600"/>
            <a:ext cx="7543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2000"/>
              <a:t> Range of Quality at Enterprise Level [Yourdon]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old Stripes">
  <a:themeElements>
    <a:clrScheme name="">
      <a:dk1>
        <a:srgbClr val="000000"/>
      </a:dk1>
      <a:lt1>
        <a:srgbClr val="EAEAEA"/>
      </a:lt1>
      <a:dk2>
        <a:srgbClr val="003366"/>
      </a:dk2>
      <a:lt2>
        <a:srgbClr val="EAEAEA"/>
      </a:lt2>
      <a:accent1>
        <a:srgbClr val="FFFFFF"/>
      </a:accent1>
      <a:accent2>
        <a:srgbClr val="DDDDDD"/>
      </a:accent2>
      <a:accent3>
        <a:srgbClr val="F3F3F3"/>
      </a:accent3>
      <a:accent4>
        <a:srgbClr val="000000"/>
      </a:accent4>
      <a:accent5>
        <a:srgbClr val="FFFFFF"/>
      </a:accent5>
      <a:accent6>
        <a:srgbClr val="C8C8C8"/>
      </a:accent6>
      <a:hlink>
        <a:srgbClr val="336699"/>
      </a:hlink>
      <a:folHlink>
        <a:srgbClr val="9A0000"/>
      </a:folHlink>
    </a:clrScheme>
    <a:fontScheme name="Bold Stripe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Bold Stripes 1">
        <a:dk1>
          <a:srgbClr val="356677"/>
        </a:dk1>
        <a:lt1>
          <a:srgbClr val="FFFFFF"/>
        </a:lt1>
        <a:dk2>
          <a:srgbClr val="3E798E"/>
        </a:dk2>
        <a:lt2>
          <a:srgbClr val="FFFFCC"/>
        </a:lt2>
        <a:accent1>
          <a:srgbClr val="7FA0B1"/>
        </a:accent1>
        <a:accent2>
          <a:srgbClr val="3A7184"/>
        </a:accent2>
        <a:accent3>
          <a:srgbClr val="AFBEC6"/>
        </a:accent3>
        <a:accent4>
          <a:srgbClr val="DADADA"/>
        </a:accent4>
        <a:accent5>
          <a:srgbClr val="C0CDD5"/>
        </a:accent5>
        <a:accent6>
          <a:srgbClr val="346677"/>
        </a:accent6>
        <a:hlink>
          <a:srgbClr val="FFBF0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ld Stripes 2">
        <a:dk1>
          <a:srgbClr val="000000"/>
        </a:dk1>
        <a:lt1>
          <a:srgbClr val="EAEAEA"/>
        </a:lt1>
        <a:dk2>
          <a:srgbClr val="000000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77777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 Stripes 3">
        <a:dk1>
          <a:srgbClr val="492417"/>
        </a:dk1>
        <a:lt1>
          <a:srgbClr val="D4D5C3"/>
        </a:lt1>
        <a:dk2>
          <a:srgbClr val="6E4900"/>
        </a:dk2>
        <a:lt2>
          <a:srgbClr val="B9BA9C"/>
        </a:lt2>
        <a:accent1>
          <a:srgbClr val="DBD8CF"/>
        </a:accent1>
        <a:accent2>
          <a:srgbClr val="C7C8B0"/>
        </a:accent2>
        <a:accent3>
          <a:srgbClr val="E6E7DE"/>
        </a:accent3>
        <a:accent4>
          <a:srgbClr val="3D1D12"/>
        </a:accent4>
        <a:accent5>
          <a:srgbClr val="EAE9E4"/>
        </a:accent5>
        <a:accent6>
          <a:srgbClr val="B4B59F"/>
        </a:accent6>
        <a:hlink>
          <a:srgbClr val="CC99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D:\Program Files\Microsoft Office\Templates\Presentation Designs\Bold Stripes.pot</Template>
  <TotalTime>933</TotalTime>
  <Words>1978</Words>
  <Application>Microsoft Office PowerPoint</Application>
  <PresentationFormat>On-screen Show (4:3)</PresentationFormat>
  <Paragraphs>297</Paragraphs>
  <Slides>35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Arial</vt:lpstr>
      <vt:lpstr>Helvetica</vt:lpstr>
      <vt:lpstr>Times New Roman</vt:lpstr>
      <vt:lpstr>Verdana</vt:lpstr>
      <vt:lpstr>Wingdings</vt:lpstr>
      <vt:lpstr>Bold Stripes</vt:lpstr>
      <vt:lpstr>Photo Editor Photo</vt:lpstr>
      <vt:lpstr>Models for Software Process Improvement</vt:lpstr>
      <vt:lpstr>Software Process - Overview</vt:lpstr>
      <vt:lpstr>Software Process: Objectives</vt:lpstr>
      <vt:lpstr>Software Process: History</vt:lpstr>
      <vt:lpstr>Software Process: History</vt:lpstr>
      <vt:lpstr>Software Process: Productivity</vt:lpstr>
      <vt:lpstr>Software Process: Productivity</vt:lpstr>
      <vt:lpstr>Software Process: Quality</vt:lpstr>
      <vt:lpstr>Software Process: Quality</vt:lpstr>
      <vt:lpstr>Software Process: Models</vt:lpstr>
      <vt:lpstr>Software Process: CMM</vt:lpstr>
      <vt:lpstr>Software Process: CMM</vt:lpstr>
      <vt:lpstr>Software Process: CMM</vt:lpstr>
      <vt:lpstr>Software Process: CMM</vt:lpstr>
      <vt:lpstr>Software Process: CMM</vt:lpstr>
      <vt:lpstr>Software Process: CMM</vt:lpstr>
      <vt:lpstr>Software Process: PSP</vt:lpstr>
      <vt:lpstr>Software Process: ISO</vt:lpstr>
      <vt:lpstr>Software Process: ISO</vt:lpstr>
      <vt:lpstr>Software Process: ISO</vt:lpstr>
      <vt:lpstr>Software Process: ISO</vt:lpstr>
      <vt:lpstr>Software Process: ISO</vt:lpstr>
      <vt:lpstr>Software Process: ISO</vt:lpstr>
      <vt:lpstr>Software Process: TickIT</vt:lpstr>
      <vt:lpstr>Software Process: SPICE</vt:lpstr>
      <vt:lpstr>Software Process: SPICE</vt:lpstr>
      <vt:lpstr>Software Process: SPICE</vt:lpstr>
      <vt:lpstr>Software Process: IEEE</vt:lpstr>
      <vt:lpstr>Software Process:Best Practices</vt:lpstr>
      <vt:lpstr>Software Process: Best Practices</vt:lpstr>
      <vt:lpstr>Software Process: Good-enough Software</vt:lpstr>
      <vt:lpstr>Software Process: Good-enough Software</vt:lpstr>
      <vt:lpstr>Software Process: Conclusion</vt:lpstr>
      <vt:lpstr>Software Process: References</vt:lpstr>
      <vt:lpstr>Software Process: References</vt:lpstr>
    </vt:vector>
  </TitlesOfParts>
  <Company>University of New Brunswick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Models for Software Process Improvement</dc:title>
  <dc:creator>Faculty of Computer Science</dc:creator>
  <cp:lastModifiedBy>Dr.Coders</cp:lastModifiedBy>
  <cp:revision>12</cp:revision>
  <dcterms:created xsi:type="dcterms:W3CDTF">1999-11-16T00:00:51Z</dcterms:created>
  <dcterms:modified xsi:type="dcterms:W3CDTF">2014-11-30T12:10:52Z</dcterms:modified>
</cp:coreProperties>
</file>