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3" r:id="rId3"/>
    <p:sldId id="270" r:id="rId4"/>
    <p:sldId id="265" r:id="rId5"/>
    <p:sldId id="264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85" r:id="rId16"/>
    <p:sldId id="286" r:id="rId17"/>
    <p:sldId id="287" r:id="rId18"/>
    <p:sldId id="288" r:id="rId19"/>
    <p:sldId id="289" r:id="rId20"/>
    <p:sldId id="290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96" r:id="rId29"/>
    <p:sldId id="291" r:id="rId30"/>
    <p:sldId id="292" r:id="rId31"/>
    <p:sldId id="293" r:id="rId32"/>
    <p:sldId id="295" r:id="rId3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5630" autoAdjust="0"/>
  </p:normalViewPr>
  <p:slideViewPr>
    <p:cSldViewPr>
      <p:cViewPr varScale="1">
        <p:scale>
          <a:sx n="70" d="100"/>
          <a:sy n="70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u="none"/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u="none"/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 u="none"/>
            </a:lvl1pPr>
          </a:lstStyle>
          <a:p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u="none"/>
            </a:lvl1pPr>
          </a:lstStyle>
          <a:p>
            <a:fld id="{37FCB9AA-1260-430C-8608-96F07F7CDD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u="none"/>
            </a:lvl1pPr>
          </a:lstStyle>
          <a:p>
            <a:endParaRPr lang="en-US"/>
          </a:p>
        </p:txBody>
      </p:sp>
      <p:sp>
        <p:nvSpPr>
          <p:cNvPr id="14848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u="none"/>
            </a:lvl1pPr>
          </a:lstStyle>
          <a:p>
            <a:endParaRPr lang="en-US"/>
          </a:p>
        </p:txBody>
      </p:sp>
      <p:sp>
        <p:nvSpPr>
          <p:cNvPr id="14848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848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 u="none"/>
            </a:lvl1pPr>
          </a:lstStyle>
          <a:p>
            <a:endParaRPr lang="en-US"/>
          </a:p>
        </p:txBody>
      </p:sp>
      <p:sp>
        <p:nvSpPr>
          <p:cNvPr id="14848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u="none"/>
            </a:lvl1pPr>
          </a:lstStyle>
          <a:p>
            <a:fld id="{BC1203BF-8975-40F5-B762-223EB67F40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C76A5-6D6D-49BB-85C5-1EBD191DB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19896-87F3-4D4C-BB16-B4646B889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AE35B-E97B-4EC9-82F2-2CCBBEB2C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121C1-E9F6-43BD-8421-F217E211D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D9148-351A-490E-A389-1B42767420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52768-BA47-43A9-AC25-79952EB3A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E544D-DEE0-4DFF-A659-57A4B7B07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5A73C-41D5-4EB2-8BE3-4E7F26C95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45160-1A4D-40FE-BC13-530ECB111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CF18-2131-4828-819D-811C8B2B4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337A-AE93-4E12-909C-244E08CA2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bg1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u="none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C0CE649A-4536-434F-8D24-EF699BBA16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143000"/>
          </a:xfrm>
        </p:spPr>
        <p:txBody>
          <a:bodyPr/>
          <a:lstStyle/>
          <a:p>
            <a:r>
              <a:rPr lang="en-US" sz="4800" dirty="0">
                <a:latin typeface="Arial" charset="0"/>
              </a:rPr>
              <a:t>Managing the </a:t>
            </a:r>
            <a:br>
              <a:rPr lang="en-US" sz="4800" dirty="0">
                <a:latin typeface="Arial" charset="0"/>
              </a:rPr>
            </a:br>
            <a:r>
              <a:rPr lang="en-US" sz="4800" dirty="0">
                <a:latin typeface="Arial" charset="0"/>
              </a:rPr>
              <a:t>Software Process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>
              <a:latin typeface="Arial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7239000" cy="17526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n-US" sz="2400" dirty="0"/>
              <a:t> Why should we manage the software process?</a:t>
            </a:r>
          </a:p>
          <a:p>
            <a:pPr algn="l">
              <a:buFontTx/>
              <a:buChar char="-"/>
            </a:pPr>
            <a:r>
              <a:rPr lang="en-US" sz="2400" dirty="0"/>
              <a:t> A software maturity framework</a:t>
            </a:r>
          </a:p>
          <a:p>
            <a:pPr algn="l">
              <a:buFontTx/>
              <a:buChar char="-"/>
            </a:pPr>
            <a:r>
              <a:rPr lang="en-US" sz="2400" dirty="0"/>
              <a:t> Principles of software process change</a:t>
            </a:r>
          </a:p>
          <a:p>
            <a:pPr algn="l">
              <a:buFontTx/>
              <a:buChar char="-"/>
            </a:pPr>
            <a:r>
              <a:rPr lang="en-US" sz="2400" dirty="0"/>
              <a:t> The initial process level</a:t>
            </a:r>
          </a:p>
          <a:p>
            <a:pPr algn="l">
              <a:buFontTx/>
              <a:buChar char="-"/>
            </a:pPr>
            <a:endParaRPr lang="en-US" sz="2400" dirty="0"/>
          </a:p>
          <a:p>
            <a:pPr algn="l">
              <a:buFontTx/>
              <a:buChar char="-"/>
            </a:pPr>
            <a:endParaRPr lang="en-US" sz="24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981200" y="6248400"/>
            <a:ext cx="5214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u="none"/>
              <a:t>(Source: Humphrey, W. </a:t>
            </a:r>
            <a:r>
              <a:rPr lang="en-US" sz="1200" i="1" u="none"/>
              <a:t>Managing the Software Process</a:t>
            </a:r>
            <a:r>
              <a:rPr lang="en-US" sz="1200" u="none"/>
              <a:t>.  Addison-Wesley, 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5C49C-0880-4799-B5C7-E67C12F6F6E1}" type="slidenum">
              <a:rPr lang="en-US"/>
              <a:pPr/>
              <a:t>10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on Software Process Management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772400" cy="4114800"/>
          </a:xfrm>
        </p:spPr>
        <p:txBody>
          <a:bodyPr/>
          <a:lstStyle/>
          <a:p>
            <a:r>
              <a:rPr lang="en-US" sz="2000"/>
              <a:t>Software process: the </a:t>
            </a:r>
            <a:r>
              <a:rPr lang="en-US" sz="2000" u="sng"/>
              <a:t>set of actions</a:t>
            </a:r>
            <a:r>
              <a:rPr lang="en-US" sz="2000"/>
              <a:t> required to efficiently transform a user's need into an effective software solution</a:t>
            </a:r>
          </a:p>
          <a:p>
            <a:r>
              <a:rPr lang="en-US" sz="2000"/>
              <a:t>Many software organizations have trouble defining and controlling this process</a:t>
            </a:r>
          </a:p>
          <a:p>
            <a:pPr lvl="1"/>
            <a:r>
              <a:rPr lang="en-US" sz="1800"/>
              <a:t>Even though this is where they have the greatest potential for improvement</a:t>
            </a:r>
          </a:p>
          <a:p>
            <a:r>
              <a:rPr lang="en-US" sz="2000"/>
              <a:t>This is the focus of the book "Managing the Software Process"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 Software Maturity Framework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4262-4AA7-4EE8-BB4A-74F343587B44}" type="slidenum">
              <a:rPr lang="en-US"/>
              <a:pPr/>
              <a:t>12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Software process encompasses the set of tools, methods, and practices used to produce a software product</a:t>
            </a:r>
          </a:p>
          <a:p>
            <a:pPr>
              <a:lnSpc>
                <a:spcPct val="90000"/>
              </a:lnSpc>
            </a:pPr>
            <a:r>
              <a:rPr lang="en-US" sz="2000"/>
              <a:t>Objectives (done simultaneously)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Produce products according to plan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Improve the organization's  capability to produce better products</a:t>
            </a:r>
          </a:p>
          <a:p>
            <a:pPr>
              <a:lnSpc>
                <a:spcPct val="90000"/>
              </a:lnSpc>
            </a:pPr>
            <a:r>
              <a:rPr lang="en-US" sz="2000"/>
              <a:t>Basic principles: Statistical process control and predictable performance</a:t>
            </a:r>
          </a:p>
          <a:p>
            <a:pPr>
              <a:lnSpc>
                <a:spcPct val="90000"/>
              </a:lnSpc>
            </a:pPr>
            <a:r>
              <a:rPr lang="en-US" sz="2000"/>
              <a:t>The foundation of statistical control is </a:t>
            </a:r>
            <a:r>
              <a:rPr lang="en-US" sz="2000" u="sng"/>
              <a:t>measurement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6F6F-8287-4D69-BB3A-F6D782AE856C}" type="slidenum">
              <a:rPr lang="en-US"/>
              <a:pPr/>
              <a:t>13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(continued)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1143000" y="2438400"/>
            <a:ext cx="6629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u="none"/>
              <a:t>"When you can measure what you are speaking about, and </a:t>
            </a:r>
          </a:p>
          <a:p>
            <a:pPr algn="l"/>
            <a:r>
              <a:rPr lang="en-US" sz="2000" u="none"/>
              <a:t>express it in numbers, you know something about it; but when</a:t>
            </a:r>
          </a:p>
          <a:p>
            <a:pPr algn="l"/>
            <a:r>
              <a:rPr lang="en-US" sz="2000" u="none"/>
              <a:t>you cannot measure it , when you cannot express it in numbers,</a:t>
            </a:r>
          </a:p>
          <a:p>
            <a:pPr algn="l"/>
            <a:r>
              <a:rPr lang="en-US" sz="2000" u="none"/>
              <a:t>your knowledge is of a meager and unsatisfactory kind; it may</a:t>
            </a:r>
          </a:p>
          <a:p>
            <a:pPr algn="l"/>
            <a:r>
              <a:rPr lang="en-US" sz="2000" u="none"/>
              <a:t>be the beginning of knowledge, but you have scarcely in your</a:t>
            </a:r>
          </a:p>
          <a:p>
            <a:pPr algn="l"/>
            <a:r>
              <a:rPr lang="en-US" sz="2000" u="none"/>
              <a:t>thoughts advanced to the stage of science."</a:t>
            </a:r>
          </a:p>
          <a:p>
            <a:pPr algn="l"/>
            <a:r>
              <a:rPr lang="en-US" sz="2000" u="none"/>
              <a:t>  </a:t>
            </a:r>
          </a:p>
          <a:p>
            <a:pPr algn="l"/>
            <a:r>
              <a:rPr lang="en-US" sz="2000" u="none"/>
              <a:t>				Lord Kelvin, a century ago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2DA-8A6F-4BA4-BDB8-C9A25AEE0C7C}" type="slidenum">
              <a:rPr lang="en-US"/>
              <a:pPr/>
              <a:t>14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Process Improvement Steps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72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Understand the current status of your development process or processes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Develop a vision of the desired process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Establish a list of required process improvement actions in order of priority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Produce a plan to accomplish the required actions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Commit the resources to execute the plan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Start over at Step #1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317C-8AE8-449B-8DD0-66732C9DAF1B}" type="slidenum">
              <a:rPr lang="en-US"/>
              <a:pPr/>
              <a:t>15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Maturity Levels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209800"/>
            <a:ext cx="4495800" cy="4114800"/>
          </a:xfrm>
        </p:spPr>
        <p:txBody>
          <a:bodyPr/>
          <a:lstStyle/>
          <a:p>
            <a:r>
              <a:rPr lang="en-US" sz="2000"/>
              <a:t>Level 1 – Initial</a:t>
            </a:r>
          </a:p>
          <a:p>
            <a:r>
              <a:rPr lang="en-US" sz="2000"/>
              <a:t>Level 2 – Repeatable</a:t>
            </a:r>
          </a:p>
          <a:p>
            <a:r>
              <a:rPr lang="en-US" sz="2000"/>
              <a:t>Level 3 – Defined</a:t>
            </a:r>
          </a:p>
          <a:p>
            <a:r>
              <a:rPr lang="en-US" sz="2000"/>
              <a:t>Level 4 – Managed</a:t>
            </a:r>
          </a:p>
          <a:p>
            <a:r>
              <a:rPr lang="en-US" sz="2000"/>
              <a:t>Level 5 - Optimizing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399-7D0C-4B10-83B9-CC2053D35253}" type="slidenum">
              <a:rPr lang="en-US"/>
              <a:pPr/>
              <a:t>16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1 - Initial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Characteristics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Chaotic planning, performance, and results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Lost (i.e., forgotten) or misunderstood requirements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Unpredictable cost, schedule, and quality performance</a:t>
            </a:r>
          </a:p>
          <a:p>
            <a:pPr>
              <a:lnSpc>
                <a:spcPct val="90000"/>
              </a:lnSpc>
            </a:pPr>
            <a:r>
              <a:rPr lang="en-US" sz="2000"/>
              <a:t>Needed Actions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Planning (size and cost estimates, schedules)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Requirements and performance tracking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Change control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Management commitment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Quality assurance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57FA-C1E0-404B-BB18-5E625F3847FA}" type="slidenum">
              <a:rPr lang="en-US"/>
              <a:pPr/>
              <a:t>17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2 - Repeatable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Characteristics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Intuitive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Requirements and performance are tracked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Cost and quality are highly variable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Reasonable control of schedules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Informal and ad hoc process methods and procedures</a:t>
            </a:r>
          </a:p>
          <a:p>
            <a:pPr>
              <a:lnSpc>
                <a:spcPct val="90000"/>
              </a:lnSpc>
            </a:pPr>
            <a:r>
              <a:rPr lang="en-US" sz="2000"/>
              <a:t>Needed Actions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Develop process standards and definitions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Assign process resources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Establish methods for requirements analysis, design, coding, inspection, and testing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DE5D-0F53-4F50-96B1-C7641AABE7ED}" type="slidenum">
              <a:rPr lang="en-US"/>
              <a:pPr/>
              <a:t>18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3 - Defined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Characteristics</a:t>
            </a:r>
          </a:p>
          <a:p>
            <a:pPr lvl="1"/>
            <a:r>
              <a:rPr lang="en-US" sz="1800"/>
              <a:t>Qualitative</a:t>
            </a:r>
          </a:p>
          <a:p>
            <a:pPr lvl="1"/>
            <a:r>
              <a:rPr lang="en-US" sz="1800"/>
              <a:t>Requirements are logged, tracked, and closed out</a:t>
            </a:r>
          </a:p>
          <a:p>
            <a:pPr lvl="1"/>
            <a:r>
              <a:rPr lang="en-US" sz="1800"/>
              <a:t>Reliable costs and schedules</a:t>
            </a:r>
          </a:p>
          <a:p>
            <a:pPr lvl="1"/>
            <a:r>
              <a:rPr lang="en-US" sz="1800"/>
              <a:t>Improving but still unpredictable quality performance</a:t>
            </a:r>
          </a:p>
          <a:p>
            <a:r>
              <a:rPr lang="en-US" sz="2000"/>
              <a:t>Needed Actions</a:t>
            </a:r>
          </a:p>
          <a:p>
            <a:pPr lvl="1"/>
            <a:r>
              <a:rPr lang="en-US" sz="1800"/>
              <a:t>Establish process measurements</a:t>
            </a:r>
          </a:p>
          <a:p>
            <a:pPr lvl="1"/>
            <a:r>
              <a:rPr lang="en-US" sz="1800"/>
              <a:t>Establish quantitative quality goals, plans, measurements, and tracking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D4E2-8E99-4D97-B2BC-C6973682B441}" type="slidenum">
              <a:rPr lang="en-US"/>
              <a:pPr/>
              <a:t>19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4 - Managed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Characteristics</a:t>
            </a:r>
          </a:p>
          <a:p>
            <a:pPr lvl="1"/>
            <a:r>
              <a:rPr lang="en-US" sz="1800"/>
              <a:t>Quantitative</a:t>
            </a:r>
          </a:p>
          <a:p>
            <a:pPr lvl="1"/>
            <a:r>
              <a:rPr lang="en-US" sz="1800"/>
              <a:t>Reasonable statistical control over product quality</a:t>
            </a:r>
          </a:p>
          <a:p>
            <a:r>
              <a:rPr lang="en-US" sz="2000"/>
              <a:t>Needed Actions</a:t>
            </a:r>
          </a:p>
          <a:p>
            <a:pPr lvl="1"/>
            <a:r>
              <a:rPr lang="en-US" sz="1800"/>
              <a:t>Quantitative productivity plans and tracking</a:t>
            </a:r>
          </a:p>
          <a:p>
            <a:pPr lvl="1"/>
            <a:r>
              <a:rPr lang="en-US" sz="1800"/>
              <a:t>Instrumented process environment</a:t>
            </a:r>
          </a:p>
          <a:p>
            <a:pPr lvl="1"/>
            <a:r>
              <a:rPr lang="en-US" sz="1800"/>
              <a:t>Economically justified technology investments</a:t>
            </a:r>
          </a:p>
          <a:p>
            <a:pPr lvl="1">
              <a:buFontTx/>
              <a:buNone/>
            </a:pPr>
            <a:r>
              <a:rPr lang="en-US" sz="180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B0AE-7710-4DDB-B919-0DF38EBB08EB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4000">
                <a:latin typeface="Arial" charset="0"/>
              </a:rPr>
              <a:t>IMPORTANT QUOTES</a:t>
            </a:r>
            <a:endParaRPr lang="en-US" sz="320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000"/>
              <a:t>"If you don't know where you are going, any road will do." </a:t>
            </a:r>
            <a:r>
              <a:rPr lang="en-US" sz="1800"/>
              <a:t>Chinese Proverb</a:t>
            </a:r>
          </a:p>
          <a:p>
            <a:r>
              <a:rPr lang="en-US" sz="2000"/>
              <a:t>"If you don’t know where you are, a map won't help."  Watts Humphrey</a:t>
            </a:r>
          </a:p>
          <a:p>
            <a:r>
              <a:rPr lang="en-US" sz="2000"/>
              <a:t>"If you don't know where you are going, a map won't get you there any faster."  </a:t>
            </a:r>
            <a:r>
              <a:rPr lang="en-US" sz="1800"/>
              <a:t>Anonymous </a:t>
            </a:r>
            <a:r>
              <a:rPr lang="en-US" sz="1800">
                <a:sym typeface="Wingdings" pitchFamily="2" charset="2"/>
              </a:rPr>
              <a:t></a:t>
            </a:r>
            <a:r>
              <a:rPr lang="en-US" sz="2000">
                <a:sym typeface="Wingdings" pitchFamily="2" charset="2"/>
              </a:rPr>
              <a:t/>
            </a:r>
            <a:br>
              <a:rPr lang="en-US" sz="2000">
                <a:sym typeface="Wingdings" pitchFamily="2" charset="2"/>
              </a:rPr>
            </a:br>
            <a:endParaRPr lang="en-US" sz="2000">
              <a:sym typeface="Wingdings" pitchFamily="2" charset="2"/>
            </a:endParaRPr>
          </a:p>
          <a:p>
            <a:r>
              <a:rPr lang="en-US" sz="2000">
                <a:sym typeface="Wingdings" pitchFamily="2" charset="2"/>
              </a:rPr>
              <a:t>"You can't expect to be a functional employee in a dysfunctional environment"  </a:t>
            </a:r>
            <a:r>
              <a:rPr lang="en-US" sz="1800">
                <a:sym typeface="Wingdings" pitchFamily="2" charset="2"/>
              </a:rPr>
              <a:t>Watts Humphrey</a:t>
            </a:r>
            <a:endParaRPr lang="en-US" sz="1800"/>
          </a:p>
          <a:p>
            <a:pPr>
              <a:buFontTx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7D05-C871-4616-9F05-FD40C289F5A1}" type="slidenum">
              <a:rPr lang="en-US"/>
              <a:pPr/>
              <a:t>20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5 - Optimizing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Characteristics</a:t>
            </a:r>
          </a:p>
          <a:p>
            <a:pPr lvl="1"/>
            <a:r>
              <a:rPr lang="en-US" sz="1800"/>
              <a:t>Quantitative basis for continued capital investment in process automation and improvement</a:t>
            </a:r>
          </a:p>
          <a:p>
            <a:r>
              <a:rPr lang="en-US" sz="2000"/>
              <a:t>Needed Actions</a:t>
            </a:r>
          </a:p>
          <a:p>
            <a:pPr lvl="1"/>
            <a:r>
              <a:rPr lang="en-US" sz="1800"/>
              <a:t>Continued emphasis on process measurement and process methods for error prevention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Principles of Software Process Change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E5E9-8F9B-4204-8C0A-247424CC7452}" type="slidenum">
              <a:rPr lang="en-US"/>
              <a:pPr/>
              <a:t>22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Perspective on the People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Better people clearly do better work</a:t>
            </a:r>
          </a:p>
          <a:p>
            <a:r>
              <a:rPr lang="en-US" sz="2000"/>
              <a:t>However, focusing only on talent can lead into a blind alley</a:t>
            </a:r>
          </a:p>
          <a:p>
            <a:pPr lvl="1"/>
            <a:r>
              <a:rPr lang="en-US" sz="1800"/>
              <a:t>The best people are always in short supply</a:t>
            </a:r>
          </a:p>
          <a:p>
            <a:pPr lvl="1"/>
            <a:r>
              <a:rPr lang="en-US" sz="1800"/>
              <a:t>You probably have the best team you can get right now</a:t>
            </a:r>
          </a:p>
          <a:p>
            <a:pPr lvl="1"/>
            <a:r>
              <a:rPr lang="en-US" sz="1800"/>
              <a:t>With proper leadership and support, most people can do much better work than they are currently doing now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F6E7-0953-43D3-9524-C2681A1F987E}" type="slidenum">
              <a:rPr lang="en-US"/>
              <a:pPr/>
              <a:t>23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Principles of Software Process Change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Major changes to the software process must start at the top</a:t>
            </a:r>
          </a:p>
          <a:p>
            <a:r>
              <a:rPr lang="en-US" sz="2000"/>
              <a:t>Ultimately, everyone must be involved</a:t>
            </a:r>
          </a:p>
          <a:p>
            <a:pPr lvl="1"/>
            <a:r>
              <a:rPr lang="en-US" sz="1800"/>
              <a:t>Participators, Spectators, and Agitators</a:t>
            </a:r>
          </a:p>
          <a:p>
            <a:r>
              <a:rPr lang="en-US" sz="2000"/>
              <a:t>Effective change requires a goal and knowledge of the current process</a:t>
            </a:r>
          </a:p>
          <a:p>
            <a:r>
              <a:rPr lang="en-US" sz="2000"/>
              <a:t>Change is continuous</a:t>
            </a:r>
          </a:p>
          <a:p>
            <a:r>
              <a:rPr lang="en-US" sz="2000"/>
              <a:t>Software process changes will not be retained without conscious effort and periodic reinforcement</a:t>
            </a:r>
          </a:p>
          <a:p>
            <a:r>
              <a:rPr lang="en-US" sz="2000"/>
              <a:t>Software process improvement requires investment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C61B-18BA-4C72-B555-95206B504996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Time, Skill, and Money to Improve the Software Process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sz="2000"/>
              <a:t>To improve the software process, someone must work at it</a:t>
            </a:r>
          </a:p>
          <a:p>
            <a:r>
              <a:rPr lang="en-US" sz="2000"/>
              <a:t>Unplanned process improvement is wishful thinking</a:t>
            </a:r>
          </a:p>
          <a:p>
            <a:r>
              <a:rPr lang="en-US" sz="2000"/>
              <a:t>Automation of a poorly defined process will produce poorly defined results</a:t>
            </a:r>
          </a:p>
          <a:p>
            <a:pPr lvl="1"/>
            <a:r>
              <a:rPr lang="en-US" sz="1800"/>
              <a:t>(i.e., picking a solution before understanding the problem)</a:t>
            </a:r>
          </a:p>
          <a:p>
            <a:r>
              <a:rPr lang="en-US" sz="2000"/>
              <a:t>Improvements should be made in small steps</a:t>
            </a:r>
          </a:p>
          <a:p>
            <a:r>
              <a:rPr lang="en-US" sz="2000"/>
              <a:t>Train!  Train!  Train!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0DFE-893C-412F-9905-62570AE41FD0}" type="slidenum">
              <a:rPr lang="en-US"/>
              <a:pPr/>
              <a:t>25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Misconceptions about the Software Process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We must start with firm requirements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Reality: Use an incremental software process</a:t>
            </a:r>
          </a:p>
          <a:p>
            <a:pPr>
              <a:lnSpc>
                <a:spcPct val="90000"/>
              </a:lnSpc>
            </a:pPr>
            <a:r>
              <a:rPr lang="en-US" sz="2000"/>
              <a:t>If the software passes test, it must be OK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Reality: Testing should strive to find errors, not prove they don't exist</a:t>
            </a:r>
          </a:p>
          <a:p>
            <a:pPr>
              <a:lnSpc>
                <a:spcPct val="90000"/>
              </a:lnSpc>
            </a:pPr>
            <a:r>
              <a:rPr lang="en-US" sz="2000"/>
              <a:t>Software quality cannot be measured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Reality: There exist many analysis and design metrics</a:t>
            </a:r>
          </a:p>
          <a:p>
            <a:pPr>
              <a:lnSpc>
                <a:spcPct val="90000"/>
              </a:lnSpc>
            </a:pPr>
            <a:r>
              <a:rPr lang="en-US" sz="2000"/>
              <a:t>The problems are technical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Reality: Immature organizations continue to make and remake the same management mistakes</a:t>
            </a:r>
          </a:p>
          <a:p>
            <a:pPr>
              <a:lnSpc>
                <a:spcPct val="90000"/>
              </a:lnSpc>
            </a:pPr>
            <a:r>
              <a:rPr lang="en-US" sz="2000"/>
              <a:t>We need better people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Reality: Most problems can only be fixed through management action</a:t>
            </a:r>
          </a:p>
          <a:p>
            <a:pPr>
              <a:lnSpc>
                <a:spcPct val="90000"/>
              </a:lnSpc>
            </a:pPr>
            <a:r>
              <a:rPr lang="en-US" sz="2000"/>
              <a:t>Software management is different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Reality: Yes at the </a:t>
            </a:r>
            <a:r>
              <a:rPr lang="en-US" sz="1800" u="sng"/>
              <a:t>micro</a:t>
            </a:r>
            <a:r>
              <a:rPr lang="en-US" sz="1800"/>
              <a:t> level, but no at the </a:t>
            </a:r>
            <a:r>
              <a:rPr lang="en-US" sz="1800" u="sng"/>
              <a:t>macro</a:t>
            </a:r>
            <a:r>
              <a:rPr lang="en-US" sz="1800"/>
              <a:t> level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3826-695F-43C4-BC8D-B6D9EBF18A28}" type="slidenum">
              <a:rPr lang="en-US"/>
              <a:pPr/>
              <a:t>26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Strategy for Implementing Software Process Change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077200" cy="4114800"/>
          </a:xfrm>
        </p:spPr>
        <p:txBody>
          <a:bodyPr/>
          <a:lstStyle/>
          <a:p>
            <a:r>
              <a:rPr lang="en-US" sz="2000"/>
              <a:t>Apply three phases: unfreeze, move, refreeze</a:t>
            </a:r>
          </a:p>
          <a:p>
            <a:r>
              <a:rPr lang="en-US" sz="2000" u="sng"/>
              <a:t>Unfreeze</a:t>
            </a:r>
            <a:r>
              <a:rPr lang="en-US" sz="2000"/>
              <a:t> by identifying champions, sponsors, and agents</a:t>
            </a:r>
          </a:p>
          <a:p>
            <a:pPr lvl="1"/>
            <a:r>
              <a:rPr lang="en-US" sz="1800"/>
              <a:t>Champions initiate the change process</a:t>
            </a:r>
          </a:p>
          <a:p>
            <a:pPr lvl="1"/>
            <a:r>
              <a:rPr lang="en-US" sz="1800"/>
              <a:t>Sponsors are the senior managers</a:t>
            </a:r>
          </a:p>
          <a:p>
            <a:pPr lvl="1"/>
            <a:r>
              <a:rPr lang="en-US" sz="1800"/>
              <a:t>Agents lead change planning and implementation</a:t>
            </a:r>
          </a:p>
          <a:p>
            <a:r>
              <a:rPr lang="en-US" sz="2000" u="sng"/>
              <a:t>Move</a:t>
            </a:r>
            <a:r>
              <a:rPr lang="en-US" sz="2000"/>
              <a:t> by using key elements of effective change: planning, implementation, and communication</a:t>
            </a:r>
          </a:p>
          <a:p>
            <a:r>
              <a:rPr lang="en-US" sz="2000" u="sng"/>
              <a:t>Refreeze</a:t>
            </a:r>
            <a:r>
              <a:rPr lang="en-US" sz="2000"/>
              <a:t> to ensure that an achieved capability is retained in general practice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The Initial Process Level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62E6-68D3-4FE0-8B7B-2C0DDF2651E5}" type="slidenum">
              <a:rPr lang="en-US"/>
              <a:pPr/>
              <a:t>28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(revisited)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Chaotic planning, performance, and results</a:t>
            </a:r>
          </a:p>
          <a:p>
            <a:r>
              <a:rPr lang="en-US" sz="2000"/>
              <a:t>Lost (i.e., forgotten) or misunderstood requirements </a:t>
            </a:r>
          </a:p>
          <a:p>
            <a:r>
              <a:rPr lang="en-US" sz="2000"/>
              <a:t>Unpredictable cost, schedule, and quality performance</a:t>
            </a:r>
          </a:p>
          <a:p>
            <a:pPr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F1D3-7130-4757-A0DF-A818BFCB582C}" type="slidenum">
              <a:rPr lang="en-US"/>
              <a:pPr/>
              <a:t>29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makes Software Organizations Chaotic?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Unplanned commitments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Schedules may show what is to be done but not an achievable plan to do the work</a:t>
            </a:r>
          </a:p>
          <a:p>
            <a:pPr>
              <a:lnSpc>
                <a:spcPct val="90000"/>
              </a:lnSpc>
            </a:pPr>
            <a:r>
              <a:rPr lang="en-US" sz="2000"/>
              <a:t>Reliance on gurus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Believe they can do no wrong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When they fail, there is almost no way for the company to recover</a:t>
            </a:r>
          </a:p>
          <a:p>
            <a:pPr>
              <a:lnSpc>
                <a:spcPct val="90000"/>
              </a:lnSpc>
            </a:pPr>
            <a:r>
              <a:rPr lang="en-US" sz="2000"/>
              <a:t>Belief in magic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Humans are repelled by complexity so they try to make details seem so unnecessary that the hard work is deferred while Rome burns</a:t>
            </a:r>
          </a:p>
          <a:p>
            <a:pPr>
              <a:lnSpc>
                <a:spcPct val="90000"/>
              </a:lnSpc>
            </a:pPr>
            <a:r>
              <a:rPr lang="en-US" sz="2000"/>
              <a:t>Problems of scale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Having learned to build small programs, we falsely believe we are prepared to build large programs using the same skills</a:t>
            </a:r>
          </a:p>
          <a:p>
            <a:pPr>
              <a:lnSpc>
                <a:spcPct val="90000"/>
              </a:lnSpc>
            </a:pPr>
            <a:endParaRPr 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Why Should We Manage the Software Process?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9C62-8A4B-4BA4-AB69-CAE4A74D009A}" type="slidenum">
              <a:rPr lang="en-US"/>
              <a:pPr/>
              <a:t>30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Problems of Scale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As software products become larger, they are much more difficult to understand</a:t>
            </a:r>
          </a:p>
          <a:p>
            <a:pPr>
              <a:lnSpc>
                <a:spcPct val="90000"/>
              </a:lnSpc>
            </a:pPr>
            <a:r>
              <a:rPr lang="en-US" sz="2000"/>
              <a:t>As software knowledge is more widely distributed, common notations are needed, the notations must be documented, conflicts in standards must be resolved, and standards must be controlled and distributed</a:t>
            </a:r>
          </a:p>
          <a:p>
            <a:pPr>
              <a:lnSpc>
                <a:spcPct val="90000"/>
              </a:lnSpc>
            </a:pPr>
            <a:r>
              <a:rPr lang="en-US" sz="2000"/>
              <a:t>With larger-scale software, similar control is needed for requirements analysis, design, coding, and testing</a:t>
            </a:r>
          </a:p>
          <a:p>
            <a:pPr>
              <a:lnSpc>
                <a:spcPct val="90000"/>
              </a:lnSpc>
            </a:pPr>
            <a:r>
              <a:rPr lang="en-US" sz="2000"/>
              <a:t>As software size increases, prototypes or multiple releases are needed</a:t>
            </a:r>
          </a:p>
          <a:p>
            <a:pPr>
              <a:lnSpc>
                <a:spcPct val="90000"/>
              </a:lnSpc>
            </a:pPr>
            <a:r>
              <a:rPr lang="en-US" sz="2000"/>
              <a:t>With multiple releases, more complications arise concerning release schedules and other interdependencies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8E30-06A7-4D1C-8A1A-9518BA200DFB}" type="slidenum">
              <a:rPr lang="en-US"/>
              <a:pPr/>
              <a:t>31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toward a General Solution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Apply systematic project management</a:t>
            </a:r>
          </a:p>
          <a:p>
            <a:pPr lvl="1"/>
            <a:r>
              <a:rPr lang="en-US" sz="1800"/>
              <a:t>The work must be estimated, planned and managed</a:t>
            </a:r>
          </a:p>
          <a:p>
            <a:r>
              <a:rPr lang="en-US" sz="2000"/>
              <a:t>Adhere to careful change management</a:t>
            </a:r>
          </a:p>
          <a:p>
            <a:pPr lvl="1"/>
            <a:r>
              <a:rPr lang="en-US" sz="1800"/>
              <a:t>Changes must be controlled, including requirements, design, implementation, and test</a:t>
            </a:r>
          </a:p>
          <a:p>
            <a:r>
              <a:rPr lang="en-US" sz="2000"/>
              <a:t>Utilize independent software quality assurance</a:t>
            </a:r>
          </a:p>
          <a:p>
            <a:pPr lvl="1"/>
            <a:r>
              <a:rPr lang="en-US" sz="1800"/>
              <a:t>An independent technical team is required to assure that all essential project activities are properly performed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9144A-86E6-455B-A53A-D162860F22C9}" type="slidenum">
              <a:rPr lang="en-US"/>
              <a:pPr/>
              <a:t>32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Summary for Controlling Chaos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Treat large systems as a collection of interdependent smaller ones 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Plan the work; divide the work into manageable tasks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Precisely define the requirements and time for each task 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Identify and control the relationships/dependencies among tasks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Commit to your assigned tasks and strive to meet them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Track and maintain the plan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Treat software development as a learning process and recognize what you don't know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When the gap between your know-how and a task is severe, fix it before proceeding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Manage, audit, and review the tasks in progress to ensure they are done as planned based on cost, schedule, and resource estimates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sz="2000"/>
              <a:t>Refine the plan as your knowledge of the job improves and the project heads for completion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endParaRPr lang="en-US" sz="2000"/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8626475" y="6289675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A9DD-A692-4C9F-AE28-E526A68A0EFB}" type="slidenum">
              <a:rPr lang="en-US"/>
              <a:pPr/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Individuals, Teams, and Armies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772400" cy="4114800"/>
          </a:xfrm>
        </p:spPr>
        <p:txBody>
          <a:bodyPr/>
          <a:lstStyle/>
          <a:p>
            <a:r>
              <a:rPr lang="en-US" sz="2000"/>
              <a:t>History of software is one of increasing scale</a:t>
            </a:r>
          </a:p>
          <a:p>
            <a:pPr lvl="1"/>
            <a:r>
              <a:rPr lang="en-US" sz="1800"/>
              <a:t>Initially a few people could craft small programs</a:t>
            </a:r>
          </a:p>
          <a:p>
            <a:pPr lvl="1"/>
            <a:r>
              <a:rPr lang="en-US" sz="1800"/>
              <a:t>Today large projects require the coordinated work of many teams</a:t>
            </a:r>
          </a:p>
          <a:p>
            <a:r>
              <a:rPr lang="en-US" sz="2000"/>
              <a:t>The increase in scale requires a more structured approach to software process management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2C59-5532-42C5-AE06-86B3159F0E09}" type="slidenum">
              <a:rPr lang="en-US"/>
              <a:pPr/>
              <a:t>5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People and the Software Process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Talented people are the most important element in a software organization</a:t>
            </a:r>
          </a:p>
          <a:p>
            <a:pPr>
              <a:lnSpc>
                <a:spcPct val="90000"/>
              </a:lnSpc>
            </a:pPr>
            <a:r>
              <a:rPr lang="en-US" sz="2000"/>
              <a:t>Successful organizations provide a structured and disciplined environment to do cooperative work</a:t>
            </a:r>
          </a:p>
          <a:p>
            <a:pPr>
              <a:lnSpc>
                <a:spcPct val="90000"/>
              </a:lnSpc>
            </a:pPr>
            <a:r>
              <a:rPr lang="en-US" sz="2000"/>
              <a:t>Alternative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Endless hours of repetitively solving technically trivial problems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Time is consumed by mountains of uncontrolled detail</a:t>
            </a:r>
          </a:p>
          <a:p>
            <a:pPr>
              <a:lnSpc>
                <a:spcPct val="90000"/>
              </a:lnSpc>
            </a:pPr>
            <a:r>
              <a:rPr lang="en-US" sz="2000"/>
              <a:t>If the details are not managed, the best people cannot be productive</a:t>
            </a:r>
          </a:p>
          <a:p>
            <a:pPr>
              <a:lnSpc>
                <a:spcPct val="90000"/>
              </a:lnSpc>
            </a:pPr>
            <a:r>
              <a:rPr lang="en-US" sz="2000"/>
              <a:t>First class people need the support of an orderly process to do first-class work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6D08-BF0F-4DD2-8130-2EA061D4BF3C}" type="slidenum">
              <a:rPr lang="en-US"/>
              <a:pPr/>
              <a:t>6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Myth of the Super Programmers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Common view: First-class people intuitively know how to do first-class work</a:t>
            </a:r>
          </a:p>
          <a:p>
            <a:pPr lvl="1"/>
            <a:r>
              <a:rPr lang="en-US" sz="1800"/>
              <a:t>Implication: No orderly process framework is needed</a:t>
            </a:r>
          </a:p>
          <a:p>
            <a:pPr lvl="1"/>
            <a:r>
              <a:rPr lang="en-US" sz="1800"/>
              <a:t>Conclusion: Organizations with the best people  should not suffer from software quality and productivity problems</a:t>
            </a:r>
          </a:p>
          <a:p>
            <a:r>
              <a:rPr lang="en-US" sz="2000"/>
              <a:t>However, studies show that companies with top graduates from leading universities are still plagued with the same problems</a:t>
            </a:r>
          </a:p>
          <a:p>
            <a:pPr lvl="1"/>
            <a:r>
              <a:rPr lang="en-US" sz="1800"/>
              <a:t>New Conclusion: The best people need to be supported with an effectively managed software process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B2C7-69FB-43C3-B2DA-D4FC5474FDB1}" type="slidenum">
              <a:rPr lang="en-US"/>
              <a:pPr/>
              <a:t>7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Myth of Tools and Technology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Common View: Some technically advanced tool or method will provide a magic answer to the software crisis</a:t>
            </a:r>
          </a:p>
          <a:p>
            <a:r>
              <a:rPr lang="en-US" sz="2000"/>
              <a:t>Reality: Technology is vital, but unthinking reliance on an undefined "silver bullet" will divert attention from the need for better process management</a:t>
            </a:r>
          </a:p>
          <a:p>
            <a:pPr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7AF7-9E78-4BA9-A013-BD065079C136}" type="slidenum">
              <a:rPr lang="en-US"/>
              <a:pPr/>
              <a:t>8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Concerns of Software Professionals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Open-ended requirements</a:t>
            </a:r>
          </a:p>
          <a:p>
            <a:r>
              <a:rPr lang="en-US" sz="2000"/>
              <a:t>Uncontrolled change</a:t>
            </a:r>
          </a:p>
          <a:p>
            <a:r>
              <a:rPr lang="en-US" sz="2000"/>
              <a:t>Arbitrary schedules</a:t>
            </a:r>
          </a:p>
          <a:p>
            <a:r>
              <a:rPr lang="en-US" sz="2000"/>
              <a:t>Insufficient test time</a:t>
            </a:r>
          </a:p>
          <a:p>
            <a:r>
              <a:rPr lang="en-US" sz="2000"/>
              <a:t>Inadequate training</a:t>
            </a:r>
          </a:p>
          <a:p>
            <a:r>
              <a:rPr lang="en-US" sz="2000"/>
              <a:t>Unmanaged system standards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1527175" y="5840413"/>
            <a:ext cx="555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Very few even mention technology as a key problem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81E78-7B77-44B6-A118-3C36E7E65464}" type="slidenum">
              <a:rPr lang="en-US"/>
              <a:pPr/>
              <a:t>9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Limiting Factors in using Software Technology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362200"/>
            <a:ext cx="6705600" cy="3733800"/>
          </a:xfrm>
        </p:spPr>
        <p:txBody>
          <a:bodyPr/>
          <a:lstStyle/>
          <a:p>
            <a:r>
              <a:rPr lang="en-US" sz="2000"/>
              <a:t>Poorly-defined process</a:t>
            </a:r>
          </a:p>
          <a:p>
            <a:r>
              <a:rPr lang="en-US" sz="2000"/>
              <a:t>Inconsistent implementation</a:t>
            </a:r>
          </a:p>
          <a:p>
            <a:r>
              <a:rPr lang="en-US" sz="2000"/>
              <a:t>Poor process management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1657</Words>
  <Application>Microsoft PowerPoint</Application>
  <PresentationFormat>On-screen Show (4:3)</PresentationFormat>
  <Paragraphs>236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Times New Roman</vt:lpstr>
      <vt:lpstr>Arial</vt:lpstr>
      <vt:lpstr>Wingdings</vt:lpstr>
      <vt:lpstr>Default Design</vt:lpstr>
      <vt:lpstr>Managing the  Software Process  </vt:lpstr>
      <vt:lpstr>IMPORTANT QUOTES</vt:lpstr>
      <vt:lpstr>Why Should We Manage the Software Process?</vt:lpstr>
      <vt:lpstr>Individuals, Teams, and Armies</vt:lpstr>
      <vt:lpstr>People and the Software Process</vt:lpstr>
      <vt:lpstr>Myth of the Super Programmers</vt:lpstr>
      <vt:lpstr>Myth of Tools and Technology</vt:lpstr>
      <vt:lpstr>Major Concerns of Software Professionals</vt:lpstr>
      <vt:lpstr>Limiting Factors in using Software Technology</vt:lpstr>
      <vt:lpstr>Focusing on Software Process Management</vt:lpstr>
      <vt:lpstr>A Software Maturity Framework</vt:lpstr>
      <vt:lpstr>Background</vt:lpstr>
      <vt:lpstr>Background (continued)</vt:lpstr>
      <vt:lpstr>Software Process Improvement Steps</vt:lpstr>
      <vt:lpstr>Process Maturity Levels</vt:lpstr>
      <vt:lpstr>Level 1 - Initial</vt:lpstr>
      <vt:lpstr>Level 2 - Repeatable</vt:lpstr>
      <vt:lpstr>Level 3 - Defined</vt:lpstr>
      <vt:lpstr>Level 4 - Managed</vt:lpstr>
      <vt:lpstr>Level 5 - Optimizing</vt:lpstr>
      <vt:lpstr>Principles of Software Process Change</vt:lpstr>
      <vt:lpstr>A Perspective on the People</vt:lpstr>
      <vt:lpstr>Basic Principles of Software Process Change</vt:lpstr>
      <vt:lpstr>Time, Skill, and Money to Improve the Software Process</vt:lpstr>
      <vt:lpstr>Common Misconceptions about the Software Process</vt:lpstr>
      <vt:lpstr>A Strategy for Implementing Software Process Change</vt:lpstr>
      <vt:lpstr>The Initial Process Level</vt:lpstr>
      <vt:lpstr>Characteristics (revisited)</vt:lpstr>
      <vt:lpstr>What makes Software Organizations Chaotic?</vt:lpstr>
      <vt:lpstr>More on Problems of Scale</vt:lpstr>
      <vt:lpstr>Steps toward a General Solution</vt:lpstr>
      <vt:lpstr>Summary for Controlling Chaos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Tevis</dc:creator>
  <cp:lastModifiedBy>elham</cp:lastModifiedBy>
  <cp:revision>316</cp:revision>
  <dcterms:created xsi:type="dcterms:W3CDTF">2003-04-04T18:50:43Z</dcterms:created>
  <dcterms:modified xsi:type="dcterms:W3CDTF">2012-01-31T20:39:22Z</dcterms:modified>
</cp:coreProperties>
</file>