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9FE"/>
    <a:srgbClr val="0478C0"/>
    <a:srgbClr val="89898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10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FBD090-A733-4D91-9B4A-DE1ECB924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1A33CC-94A2-4EBB-B74C-FC76003F5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 flipH="1">
            <a:off x="134969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14282" y="1676400"/>
            <a:ext cx="7929618" cy="1462088"/>
          </a:xfrm>
        </p:spPr>
        <p:txBody>
          <a:bodyPr/>
          <a:lstStyle>
            <a:lvl1pPr>
              <a:defRPr b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B Titr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Font typeface="Wingdings" pitchFamily="2" charset="2"/>
              <a:buNone/>
              <a:defRPr sz="2400" b="1">
                <a:solidFill>
                  <a:schemeClr val="bg1">
                    <a:lumMod val="50000"/>
                  </a:schemeClr>
                </a:solidFill>
                <a:cs typeface="B Lotus" pitchFamily="2" charset="-78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357158" y="202148"/>
            <a:ext cx="85011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 smtClean="0">
                <a:cs typeface="+mn-cs"/>
              </a:rPr>
              <a:t>به نام خداوند جان و خرد</a:t>
            </a:r>
            <a:endParaRPr lang="fa-IR" sz="2000" dirty="0">
              <a:cs typeface="+mn-cs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214282" y="1033446"/>
            <a:ext cx="7929618" cy="642937"/>
          </a:xfrm>
        </p:spPr>
        <p:txBody>
          <a:bodyPr/>
          <a:lstStyle>
            <a:lvl1pPr algn="r" rtl="1">
              <a:buNone/>
              <a:defRPr sz="3000" b="1"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2" name="Picture 14" descr="E:\Sadighi\Book\SE Book\FIG_SE_BK\Pattern\SE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343442"/>
            <a:ext cx="2428860" cy="5145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1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2" grpId="0"/>
      <p:bldP spid="81933" grpId="0" build="p">
        <p:tmplLst>
          <p:tmpl lvl="1">
            <p:tnLst>
              <p:par>
                <p:cTn presetID="2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819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19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right)" prLst="gradientSize: 0.1">
                      <p:cBhvr>
                        <p:cTn dur="1000"/>
                        <p:tgtEl>
                          <p:spTgt spid="819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3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DD1EB-2C95-4CED-AEF8-65D3135B4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8" name="Group 2"/>
          <p:cNvGrpSpPr>
            <a:grpSpLocks/>
          </p:cNvGrpSpPr>
          <p:nvPr userDrawn="1"/>
        </p:nvGrpSpPr>
        <p:grpSpPr bwMode="auto">
          <a:xfrm flipH="1">
            <a:off x="134969" y="946958"/>
            <a:ext cx="9009063" cy="1052513"/>
            <a:chOff x="0" y="1536"/>
            <a:chExt cx="5675" cy="663"/>
          </a:xfrm>
        </p:grpSpPr>
        <p:grpSp>
          <p:nvGrpSpPr>
            <p:cNvPr id="19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313"/>
            <a:ext cx="7858179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62AD5-6432-4EED-8B89-F48E35F87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7" name="Group 2"/>
          <p:cNvGrpSpPr>
            <a:grpSpLocks/>
          </p:cNvGrpSpPr>
          <p:nvPr userDrawn="1"/>
        </p:nvGrpSpPr>
        <p:grpSpPr bwMode="auto">
          <a:xfrm flipH="1">
            <a:off x="134969" y="946958"/>
            <a:ext cx="9009063" cy="1052513"/>
            <a:chOff x="0" y="1536"/>
            <a:chExt cx="5675" cy="663"/>
          </a:xfrm>
        </p:grpSpPr>
        <p:grpSp>
          <p:nvGrpSpPr>
            <p:cNvPr id="18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19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8FFEE-024A-440C-8B2B-2ACDB86E0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1" y="122873"/>
            <a:ext cx="7715304" cy="1142985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7786742" cy="4786346"/>
          </a:xfrm>
        </p:spPr>
        <p:txBody>
          <a:bodyPr>
            <a:normAutofit/>
          </a:bodyPr>
          <a:lstStyle>
            <a:lvl1pPr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7" name="Group 2"/>
          <p:cNvGrpSpPr>
            <a:grpSpLocks/>
          </p:cNvGrpSpPr>
          <p:nvPr userDrawn="1"/>
        </p:nvGrpSpPr>
        <p:grpSpPr bwMode="auto">
          <a:xfrm flipH="1">
            <a:off x="134969" y="534904"/>
            <a:ext cx="9009063" cy="1052513"/>
            <a:chOff x="0" y="1536"/>
            <a:chExt cx="5675" cy="663"/>
          </a:xfrm>
        </p:grpSpPr>
        <p:grpSp>
          <p:nvGrpSpPr>
            <p:cNvPr id="28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44E7A-75B5-49FA-905C-6FD4F8D3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7" name="Group 2"/>
          <p:cNvGrpSpPr>
            <a:grpSpLocks/>
          </p:cNvGrpSpPr>
          <p:nvPr userDrawn="1"/>
        </p:nvGrpSpPr>
        <p:grpSpPr bwMode="auto">
          <a:xfrm flipH="1">
            <a:off x="134969" y="946958"/>
            <a:ext cx="9009063" cy="1052513"/>
            <a:chOff x="0" y="1536"/>
            <a:chExt cx="5675" cy="663"/>
          </a:xfrm>
        </p:grpSpPr>
        <p:grpSp>
          <p:nvGrpSpPr>
            <p:cNvPr id="18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19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313"/>
            <a:ext cx="7858179" cy="10715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6" y="1571612"/>
            <a:ext cx="3771872" cy="45609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7686" y="1571612"/>
            <a:ext cx="3771872" cy="45609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A2F70-F960-44D3-B5D6-470E6562F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8" name="Group 2"/>
          <p:cNvGrpSpPr>
            <a:grpSpLocks/>
          </p:cNvGrpSpPr>
          <p:nvPr userDrawn="1"/>
        </p:nvGrpSpPr>
        <p:grpSpPr bwMode="auto">
          <a:xfrm flipH="1">
            <a:off x="134969" y="571480"/>
            <a:ext cx="9009063" cy="1052513"/>
            <a:chOff x="0" y="1536"/>
            <a:chExt cx="5675" cy="663"/>
          </a:xfrm>
        </p:grpSpPr>
        <p:grpSp>
          <p:nvGrpSpPr>
            <p:cNvPr id="19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7153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18781-DAA1-4F79-8B12-98B4CB972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2"/>
          <p:cNvGrpSpPr>
            <a:grpSpLocks/>
          </p:cNvGrpSpPr>
          <p:nvPr userDrawn="1"/>
        </p:nvGrpSpPr>
        <p:grpSpPr bwMode="auto">
          <a:xfrm flipH="1">
            <a:off x="134969" y="642918"/>
            <a:ext cx="9009063" cy="1052513"/>
            <a:chOff x="0" y="1536"/>
            <a:chExt cx="5675" cy="663"/>
          </a:xfrm>
        </p:grpSpPr>
        <p:grpSp>
          <p:nvGrpSpPr>
            <p:cNvPr id="21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2"/>
          <p:cNvGrpSpPr>
            <a:grpSpLocks/>
          </p:cNvGrpSpPr>
          <p:nvPr userDrawn="1"/>
        </p:nvGrpSpPr>
        <p:grpSpPr bwMode="auto">
          <a:xfrm flipH="1">
            <a:off x="134969" y="544622"/>
            <a:ext cx="9009063" cy="1052513"/>
            <a:chOff x="0" y="1536"/>
            <a:chExt cx="5675" cy="663"/>
          </a:xfrm>
        </p:grpSpPr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398DE-CCF9-43A9-B2E0-1E21A4264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85721" y="214290"/>
            <a:ext cx="7715304" cy="103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500174"/>
            <a:ext cx="7786742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8" name="Picture 14" descr="E:\Sadighi\Book\SE Book\FIG_SE_BK\Pattern\SE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6343442"/>
            <a:ext cx="2428860" cy="51455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9" r:id="rId8"/>
    <p:sldLayoutId id="2147483674" r:id="rId9"/>
    <p:sldLayoutId id="2147483675" r:id="rId10"/>
    <p:sldLayoutId id="2147483676" r:id="rId11"/>
    <p:sldLayoutId id="2147483677" r:id="rId12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n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مهندسي نرم‌افزار چيست؟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به سوي توليد بهتر نرم‌افزار: اصول مهندسي نرم‌افزار</a:t>
            </a:r>
          </a:p>
          <a:p>
            <a:r>
              <a:rPr lang="fa-IR" dirty="0" smtClean="0"/>
              <a:t>نوشته: دكتر محسن صديقي مُشكناني</a:t>
            </a:r>
          </a:p>
          <a:p>
            <a:r>
              <a:rPr lang="en-US" dirty="0" smtClean="0"/>
              <a:t>www.sadighim.ir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a-IR" dirty="0" smtClean="0"/>
              <a:t>فصل نخست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مهندسي نرم‌افزار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 اساس تعريف</a:t>
            </a:r>
          </a:p>
          <a:p>
            <a:pPr lvl="1"/>
            <a:r>
              <a:rPr lang="fa-IR" dirty="0" smtClean="0"/>
              <a:t>ديدگاه نظام‌مند به توليد، كاركرد، نگهداري و بازنشستگي نرم‌افزار</a:t>
            </a:r>
          </a:p>
          <a:p>
            <a:r>
              <a:rPr lang="fa-IR" dirty="0" smtClean="0"/>
              <a:t>بر اساس اهداف</a:t>
            </a:r>
          </a:p>
          <a:p>
            <a:pPr lvl="1"/>
            <a:r>
              <a:rPr lang="fa-IR" dirty="0" smtClean="0"/>
              <a:t>توليد نرم‌افزار باكيفيت، به‌موقع و به‌قيمت</a:t>
            </a:r>
          </a:p>
          <a:p>
            <a:r>
              <a:rPr lang="fa-IR" dirty="0" smtClean="0"/>
              <a:t>بر اساس واژه‌ها</a:t>
            </a:r>
          </a:p>
          <a:p>
            <a:pPr lvl="1"/>
            <a:r>
              <a:rPr lang="fa-IR" dirty="0" smtClean="0"/>
              <a:t>نرم‌افزار</a:t>
            </a:r>
          </a:p>
          <a:p>
            <a:pPr lvl="1"/>
            <a:r>
              <a:rPr lang="fa-IR" dirty="0" smtClean="0"/>
              <a:t>مهندسي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2" descr="E:\Sadighi\Book\SE Book\FIG_SE_BK\Color\Chapter1\For Slide\fig0101point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1" y="2571744"/>
            <a:ext cx="9144032" cy="295422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Sadighi\Book\SE Book\FIG_SE_BK\Color\Chapter1\For Slide\fig01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-23"/>
            <a:ext cx="6429420" cy="630706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چرا مهندسي نرم‌افزار؟/ اهميت مهندسي نرم‌افزار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سابقه‌ي تاريخي</a:t>
            </a:r>
          </a:p>
          <a:p>
            <a:r>
              <a:rPr lang="fa-IR" dirty="0" smtClean="0"/>
              <a:t>نقش و اهميت رو به تزايد</a:t>
            </a:r>
          </a:p>
          <a:p>
            <a:r>
              <a:rPr lang="fa-IR" dirty="0" smtClean="0"/>
              <a:t>تقاضاي بيشتر</a:t>
            </a:r>
          </a:p>
          <a:p>
            <a:r>
              <a:rPr lang="fa-IR" dirty="0" smtClean="0"/>
              <a:t>كاهش قيمت و افزايش توان سخت‌افزار</a:t>
            </a:r>
          </a:p>
          <a:p>
            <a:r>
              <a:rPr lang="fa-IR" dirty="0" smtClean="0"/>
              <a:t>افزايش سرمايه‌گذاري</a:t>
            </a:r>
          </a:p>
          <a:p>
            <a:r>
              <a:rPr lang="fa-IR" dirty="0" smtClean="0"/>
              <a:t>ويژگي‌هاي نرم‌افزار</a:t>
            </a:r>
          </a:p>
          <a:p>
            <a:r>
              <a:rPr lang="fa-IR" dirty="0" smtClean="0"/>
              <a:t>گراني و دشواري توليد نرم‌افزار</a:t>
            </a:r>
          </a:p>
          <a:p>
            <a:r>
              <a:rPr lang="fa-IR" dirty="0" smtClean="0"/>
              <a:t>كمبود نيروي انساني متخصص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2" descr="E:\Sadighi\Book\SE Book\FIG_SE_BK\Color\Chapter1\For Slide\fig0102poin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428868"/>
            <a:ext cx="9144000" cy="317889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مدل نرم‌افزار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تجسم و تجريدي از كل فرايند نرم‌افزار (فصل12)</a:t>
            </a:r>
          </a:p>
          <a:p>
            <a:r>
              <a:rPr lang="fa-IR" dirty="0" smtClean="0"/>
              <a:t>نقش مدل نرم‌افزار</a:t>
            </a:r>
          </a:p>
          <a:p>
            <a:pPr lvl="1"/>
            <a:r>
              <a:rPr lang="fa-IR" dirty="0" smtClean="0"/>
              <a:t>معرفي مراحل مختلف فرايند نرم‌افزار و چهارچوب فعاليت‌هاي هر مرحله</a:t>
            </a:r>
          </a:p>
          <a:p>
            <a:pPr lvl="1"/>
            <a:r>
              <a:rPr lang="fa-IR" dirty="0" smtClean="0"/>
              <a:t>معرفي محصولات هر مرحله</a:t>
            </a:r>
          </a:p>
          <a:p>
            <a:pPr lvl="1"/>
            <a:r>
              <a:rPr lang="fa-IR" dirty="0" smtClean="0"/>
              <a:t>معرفي معيار(هاي) گذر از يك مرحله به مرحله‌ي ديگر</a:t>
            </a:r>
          </a:p>
          <a:p>
            <a:pPr lvl="1"/>
            <a:r>
              <a:rPr lang="fa-IR" dirty="0" smtClean="0"/>
              <a:t>معرفي نظام علامت‌گذاري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Sadighi\Book\SE Book\FIG_SE_BK\Color\Chapter1\For Slide\fig0102point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160" y="414338"/>
            <a:ext cx="9113840" cy="5872182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3" name="Picture 2" descr="E:\Sadighi\Book\SE Book\FIG_SE_BK\Color\Chapter1\For Slide\fig01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1113" y="2643182"/>
            <a:ext cx="6581775" cy="287655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3" name="Picture 2" descr="E:\Sadighi\Book\SE Book\FIG_SE_BK\Color\Chapter1\For Slide\fig01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1063" y="1643050"/>
            <a:ext cx="7381875" cy="445770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Sadighi\Book\SE Book\FIG_SE_BK\Color\Chapter1\For Slide\fig01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0"/>
            <a:ext cx="4033850" cy="628652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فهرست مطالب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افراد و مسئوليت‌هايشان در قبال نرم‌افزار</a:t>
            </a:r>
          </a:p>
          <a:p>
            <a:r>
              <a:rPr lang="fa-IR" dirty="0" smtClean="0"/>
              <a:t>نرم‌افزار خوب</a:t>
            </a:r>
          </a:p>
          <a:p>
            <a:r>
              <a:rPr lang="fa-IR" dirty="0" smtClean="0"/>
              <a:t>چرخه‌ي عمر و فرايند نرم‌افزار</a:t>
            </a:r>
          </a:p>
          <a:p>
            <a:r>
              <a:rPr lang="fa-IR" dirty="0" smtClean="0"/>
              <a:t>مهندسي نرم‌افزار</a:t>
            </a:r>
          </a:p>
          <a:p>
            <a:r>
              <a:rPr lang="fa-IR" dirty="0" smtClean="0"/>
              <a:t>چرا مهندسي نرم‌افزار؟ / اهميت مهندسي نرم‌افزار</a:t>
            </a:r>
          </a:p>
          <a:p>
            <a:r>
              <a:rPr lang="fa-IR" dirty="0" smtClean="0"/>
              <a:t>مدل نرم‌افزار</a:t>
            </a:r>
          </a:p>
          <a:p>
            <a:r>
              <a:rPr lang="fa-IR" dirty="0" smtClean="0"/>
              <a:t>چند مفهوم مرتبط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3" name="Picture 2" descr="E:\Sadighi\Book\SE Book\FIG_SE_BK\Color\Chapter19\For Slide\fig19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66875" y="2143116"/>
            <a:ext cx="5810250" cy="361950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3" name="Picture 2" descr="E:\Sadighi\Book\SE Book\FIG_SE_BK\Color\Chapter1\For Slide\fig01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428736"/>
            <a:ext cx="8636769" cy="4865563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مدل توليد سريع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تأكيد روي فرايند فزاينده و فوق‌العاده سريع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مدل بلوغ قابليت</a:t>
            </a:r>
            <a:endParaRPr lang="fa-IR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357158" y="1714488"/>
            <a:ext cx="7786742" cy="47863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جدول1-1: سطح بلوغ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42875" y="2214554"/>
          <a:ext cx="8715405" cy="458506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757"/>
                <a:gridCol w="2796817"/>
                <a:gridCol w="5206831"/>
              </a:tblGrid>
              <a:tr h="346165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سطح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نام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فرايند</a:t>
                      </a:r>
                      <a:endParaRPr lang="fa-IR" dirty="0"/>
                    </a:p>
                  </a:txBody>
                  <a:tcPr/>
                </a:tc>
              </a:tr>
              <a:tr h="346165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1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بدوي  </a:t>
                      </a:r>
                      <a:r>
                        <a:rPr lang="en-US" dirty="0" smtClean="0"/>
                        <a:t>(initial)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fa-IR" dirty="0" smtClean="0"/>
                        <a:t>پراكنده.</a:t>
                      </a:r>
                      <a:endParaRPr lang="fa-IR" dirty="0"/>
                    </a:p>
                  </a:txBody>
                  <a:tcPr anchor="ctr"/>
                </a:tc>
              </a:tr>
              <a:tr h="346165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قابل</a:t>
                      </a:r>
                      <a:r>
                        <a:rPr lang="fa-IR" baseline="0" dirty="0" smtClean="0"/>
                        <a:t> تكرار  </a:t>
                      </a:r>
                      <a:r>
                        <a:rPr lang="en-US" baseline="0" dirty="0" smtClean="0"/>
                        <a:t>(repeatable)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fa-IR" dirty="0" smtClean="0"/>
                        <a:t>موفقيت‌هاي توليد قابل تكرار هستند.</a:t>
                      </a:r>
                      <a:endParaRPr lang="fa-IR" dirty="0"/>
                    </a:p>
                  </a:txBody>
                  <a:tcPr anchor="ctr"/>
                </a:tc>
              </a:tr>
              <a:tr h="1125038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تعريف شده </a:t>
                      </a:r>
                      <a:r>
                        <a:rPr lang="en-US" dirty="0" smtClean="0"/>
                        <a:t>(defined)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fa-IR" dirty="0" smtClean="0"/>
                        <a:t>به خوبي مشخص و درك شده؛پ</a:t>
                      </a:r>
                    </a:p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fa-IR" dirty="0" smtClean="0"/>
                        <a:t>تعريف شده در رويه‌هاي استاندارد؛</a:t>
                      </a:r>
                    </a:p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fa-IR" dirty="0" smtClean="0"/>
                        <a:t>با ابزارها و روش‌ها؛</a:t>
                      </a:r>
                    </a:p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fa-IR" dirty="0" smtClean="0"/>
                        <a:t>تنها كميت</a:t>
                      </a:r>
                      <a:r>
                        <a:rPr lang="fa-IR" baseline="0" dirty="0" smtClean="0"/>
                        <a:t> قابل پيش‌بيني است.</a:t>
                      </a:r>
                      <a:endParaRPr lang="fa-IR" dirty="0"/>
                    </a:p>
                  </a:txBody>
                  <a:tcPr anchor="ctr"/>
                </a:tc>
              </a:tr>
              <a:tr h="865414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مديريت</a:t>
                      </a:r>
                      <a:r>
                        <a:rPr lang="fa-IR" baseline="0" dirty="0" smtClean="0"/>
                        <a:t> شده به لحاظ كميت </a:t>
                      </a:r>
                      <a:r>
                        <a:rPr lang="en-US" baseline="0" dirty="0" smtClean="0"/>
                        <a:t>(quantitatively managed)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fa-IR" dirty="0" smtClean="0"/>
                        <a:t>استفاده از اندازه‌گيري‌هاي</a:t>
                      </a:r>
                      <a:r>
                        <a:rPr lang="fa-IR" baseline="0" dirty="0" smtClean="0"/>
                        <a:t> دقيق؛</a:t>
                      </a:r>
                    </a:p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fa-IR" baseline="0" dirty="0" smtClean="0"/>
                        <a:t>زير فرايندهاي كنترل شده؛</a:t>
                      </a:r>
                    </a:p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fa-IR" baseline="0" dirty="0" smtClean="0"/>
                        <a:t>كيفيت قابل پيش‌بيني است.</a:t>
                      </a:r>
                      <a:endParaRPr lang="fa-IR" dirty="0"/>
                    </a:p>
                  </a:txBody>
                  <a:tcPr anchor="ctr"/>
                </a:tc>
              </a:tr>
              <a:tr h="1384662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بهينه شونده </a:t>
                      </a:r>
                      <a:r>
                        <a:rPr lang="en-US" dirty="0" smtClean="0"/>
                        <a:t>(optimizing)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buFont typeface="Arial" pitchFamily="34" charset="0"/>
                        <a:buChar char="•"/>
                      </a:pPr>
                      <a:r>
                        <a:rPr lang="fa-IR" sz="1800" kern="1200" dirty="0" smtClean="0"/>
                        <a:t>رشد مداوم؛</a:t>
                      </a:r>
                      <a:endParaRPr lang="en-US" sz="1800" kern="1200" dirty="0" smtClean="0"/>
                    </a:p>
                    <a:p>
                      <a:pPr marL="0" algn="r" defTabSz="914400" rtl="1" eaLnBrk="1" latinLnBrk="0" hangingPunct="1">
                        <a:buFont typeface="Arial" pitchFamily="34" charset="0"/>
                        <a:buChar char="•"/>
                      </a:pPr>
                      <a:r>
                        <a:rPr lang="fa-IR" sz="1800" kern="1200" dirty="0" smtClean="0"/>
                        <a:t>رشد محصول و رشد فنّاوري؛</a:t>
                      </a:r>
                      <a:endParaRPr lang="en-US" sz="1800" kern="1200" dirty="0" smtClean="0"/>
                    </a:p>
                    <a:p>
                      <a:pPr marL="0" algn="r" defTabSz="914400" rtl="1" eaLnBrk="1" latinLnBrk="0" hangingPunct="1">
                        <a:buFont typeface="Arial" pitchFamily="34" charset="0"/>
                        <a:buChar char="•"/>
                      </a:pPr>
                      <a:r>
                        <a:rPr lang="ar-SA" sz="1800" kern="1200" dirty="0" smtClean="0"/>
                        <a:t>هم فرايندهاي تعريف شده و هم مجموعه استانداردهاي سازماني</a:t>
                      </a:r>
                      <a:r>
                        <a:rPr lang="fa-IR" sz="1800" kern="1200" dirty="0" smtClean="0"/>
                        <a:t>؛</a:t>
                      </a:r>
                      <a:r>
                        <a:rPr lang="ar-SA" sz="1800" kern="1200" dirty="0" smtClean="0"/>
                        <a:t> هردو هدفِ فعاليت‌هاي رشدِ قابل اندازه‌گيري هستند</a:t>
                      </a:r>
                      <a:r>
                        <a:rPr lang="fa-IR" sz="1800" kern="1200" dirty="0" smtClean="0"/>
                        <a:t>.</a:t>
                      </a:r>
                      <a:endParaRPr lang="fa-I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چند مفهوم مرتبط</a:t>
            </a:r>
            <a:endParaRPr lang="fa-IR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7786742" cy="4786346"/>
          </a:xfrm>
        </p:spPr>
        <p:txBody>
          <a:bodyPr/>
          <a:lstStyle/>
          <a:p>
            <a:r>
              <a:rPr lang="fa-IR" dirty="0" smtClean="0"/>
              <a:t>تكرار و تكامل</a:t>
            </a:r>
          </a:p>
        </p:txBody>
      </p:sp>
      <p:pic>
        <p:nvPicPr>
          <p:cNvPr id="7" name="Picture 2" descr="E:\Sadighi\Book\SE Book\FIG_SE_BK\Color\Chapter1\For Slide\fig01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00399" y="2071678"/>
            <a:ext cx="5043369" cy="4143404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چند مفهوم مرتبط</a:t>
            </a:r>
            <a:endParaRPr lang="fa-I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7786742" cy="4786346"/>
          </a:xfrm>
        </p:spPr>
        <p:txBody>
          <a:bodyPr/>
          <a:lstStyle/>
          <a:p>
            <a:r>
              <a:rPr lang="fa-IR" dirty="0" smtClean="0"/>
              <a:t>تداوم فعاليت‌ها</a:t>
            </a:r>
          </a:p>
        </p:txBody>
      </p:sp>
      <p:pic>
        <p:nvPicPr>
          <p:cNvPr id="5" name="Picture 2" descr="E:\Sadighi\Book\SE Book\FIG_SE_BK\Color\Chapter1\For Slide\fig01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54322" y="2071678"/>
            <a:ext cx="7232454" cy="4243395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روش، روش‌شناسي و رويكرد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روش: </a:t>
            </a:r>
            <a:r>
              <a:rPr lang="fa-IR" sz="3200" dirty="0" smtClean="0"/>
              <a:t>دستورالعمل‌ها و دنباله‌اي از گام‌ها</a:t>
            </a:r>
          </a:p>
          <a:p>
            <a:r>
              <a:rPr lang="fa-IR" dirty="0" smtClean="0"/>
              <a:t>روش‌شناسي: </a:t>
            </a:r>
            <a:r>
              <a:rPr lang="fa-IR" sz="3200" dirty="0" smtClean="0"/>
              <a:t>مجموعه‌اي مدون از شيوه‌ها و راه و رسم پيشنهادي و گاهي همراه با مواد و برنامه‌ي آموزشي رسمي، كارگاه و ابزار است (جدول1-2)</a:t>
            </a:r>
          </a:p>
          <a:p>
            <a:r>
              <a:rPr lang="fa-IR" dirty="0" smtClean="0"/>
              <a:t>رويكرد: </a:t>
            </a:r>
            <a:r>
              <a:rPr lang="fa-IR" sz="3200" dirty="0" smtClean="0"/>
              <a:t>انتخاب مدل و روش مورد نظر از مجموعه مدل‌ها و روش‌ها و يا حتي خارج از آن‌ها توسط توليدكننده‌ي نرم‌افزار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9235" y="142853"/>
            <a:ext cx="8215341" cy="5000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جدول1-2: مثالهايي از روش‌شناسي مهندسي نرم‌افزار</a:t>
            </a:r>
            <a:endParaRPr kumimoji="0" lang="fa-IR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19110" y="653826"/>
          <a:ext cx="8467732" cy="6061322"/>
        </p:xfrm>
        <a:graphic>
          <a:graphicData uri="http://schemas.openxmlformats.org/drawingml/2006/table">
            <a:tbl>
              <a:tblPr rtl="1" firstRow="1" bandRow="1">
                <a:tableStyleId>{3B4B98B0-60AC-42C2-AFA5-B58CD77FA1E5}</a:tableStyleId>
              </a:tblPr>
              <a:tblGrid>
                <a:gridCol w="8467732"/>
              </a:tblGrid>
              <a:tr h="273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Agile Unified Process (AUP)</a:t>
                      </a:r>
                      <a:endParaRPr kumimoji="0" lang="en-US" sz="12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2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Constructionist design methodology (CDM)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246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Dynamic Systems Development Method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32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Enterprise Unified Process (EUP)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0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Extreme Programming (XP) since 1999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1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Flowcharting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7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ICONIX Process (use case driven object modeling with UML)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3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Information Engineering (IE/IEM)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7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Jackson Structured Programming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4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err="1" smtClean="0"/>
                        <a:t>Metaprogramming</a:t>
                      </a:r>
                      <a:r>
                        <a:rPr kumimoji="0" lang="en-US" sz="1200" u="none" kern="1200" dirty="0" smtClean="0"/>
                        <a:t>, subject of Charles Simonyi's doctoral thesis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9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MPMM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26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Object Oriented Design using Prototype Methodology (OODPM) since 1994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4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Open Unified Process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9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Praxis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7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Rational Unified Process (RUP)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3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Scrum (development)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30174"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u="none" kern="1200" dirty="0" smtClean="0"/>
                        <a:t>Structured programming since 1969</a:t>
                      </a:r>
                      <a:endParaRPr lang="fa-IR" sz="12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Structure System Analysis and Design Method (SSADM)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4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System Development Methodology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7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Top-down programming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7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Virtual finite state machine (VFSM) since 1990's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57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kern="1200" dirty="0" smtClean="0"/>
                        <a:t>Waterfall model</a:t>
                      </a:r>
                      <a:endParaRPr kumimoji="0" lang="en-US" sz="12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افراد و مسئوليت‌هايشان در قبال نرم‌افزار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7786742" cy="4786346"/>
          </a:xfrm>
        </p:spPr>
        <p:txBody>
          <a:bodyPr/>
          <a:lstStyle/>
          <a:p>
            <a:r>
              <a:rPr lang="fa-IR" dirty="0" smtClean="0"/>
              <a:t>كارفرمايان: </a:t>
            </a:r>
            <a:r>
              <a:rPr lang="fa-IR" sz="3200" dirty="0" smtClean="0"/>
              <a:t>خريداران و يا تصميم‌گيرندگان</a:t>
            </a:r>
          </a:p>
          <a:p>
            <a:r>
              <a:rPr lang="fa-IR" dirty="0" smtClean="0"/>
              <a:t>كاربران</a:t>
            </a:r>
          </a:p>
          <a:p>
            <a:r>
              <a:rPr lang="fa-IR" dirty="0" smtClean="0"/>
              <a:t>متصديان: </a:t>
            </a:r>
            <a:r>
              <a:rPr lang="fa-IR" sz="3200" dirty="0" smtClean="0"/>
              <a:t>مسئولين فعال نگاه داشتن محصول در محيط اجرايي</a:t>
            </a:r>
          </a:p>
          <a:p>
            <a:r>
              <a:rPr lang="fa-IR" dirty="0" smtClean="0"/>
              <a:t>توليدكنندگان: </a:t>
            </a:r>
            <a:r>
              <a:rPr lang="fa-IR" sz="3200" dirty="0" smtClean="0"/>
              <a:t>دست‌اندكاران ايجاد نرم‌افزار</a:t>
            </a:r>
          </a:p>
          <a:p>
            <a:r>
              <a:rPr lang="fa-IR" dirty="0" smtClean="0"/>
              <a:t>نگهداران: </a:t>
            </a:r>
            <a:r>
              <a:rPr lang="fa-IR" sz="3200" dirty="0" smtClean="0"/>
              <a:t>مسئولين نگهداري از محصول</a:t>
            </a:r>
          </a:p>
          <a:p>
            <a:r>
              <a:rPr lang="fa-IR" dirty="0" smtClean="0"/>
              <a:t>توزيع‌كنندگان و فروشندگان: </a:t>
            </a:r>
            <a:r>
              <a:rPr lang="fa-IR" sz="3200" dirty="0" smtClean="0"/>
              <a:t>رابط بين توليدكنندگان و كارفرمايان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2" descr="E:\Sadighi\Book\SE Book\FIG_SE_BK\Color\Chapter1\For Slide\fig01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400" y="2714620"/>
            <a:ext cx="7315200" cy="29908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نرم‌افزار خوب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از نظر كاربر</a:t>
            </a:r>
          </a:p>
          <a:p>
            <a:r>
              <a:rPr lang="fa-IR" dirty="0" smtClean="0"/>
              <a:t>از نظر كارفرما</a:t>
            </a:r>
          </a:p>
          <a:p>
            <a:r>
              <a:rPr lang="fa-IR" dirty="0" smtClean="0"/>
              <a:t>از نظر نگهدارنده</a:t>
            </a:r>
          </a:p>
          <a:p>
            <a:r>
              <a:rPr lang="fa-IR" dirty="0" smtClean="0"/>
              <a:t>از نظر توزيع‌كننده و فروشنده</a:t>
            </a:r>
          </a:p>
          <a:p>
            <a:r>
              <a:rPr lang="fa-IR" dirty="0" smtClean="0"/>
              <a:t>از نظر توليدكننده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Sadighi\Book\SE Book\FIG_SE_BK\Color\Chapter1\For Slide\fig0101poin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9100" y="0"/>
            <a:ext cx="7811990" cy="635795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چرخه‌ي عمر و فرايند نرم‌افزار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تدوين مشخصات</a:t>
            </a:r>
          </a:p>
          <a:p>
            <a:r>
              <a:rPr lang="fa-IR" dirty="0" smtClean="0"/>
              <a:t>توليد</a:t>
            </a:r>
          </a:p>
          <a:p>
            <a:pPr lvl="1"/>
            <a:r>
              <a:rPr lang="fa-IR" dirty="0" smtClean="0"/>
              <a:t>تحليل</a:t>
            </a:r>
          </a:p>
          <a:p>
            <a:pPr lvl="1"/>
            <a:r>
              <a:rPr lang="fa-IR" dirty="0" smtClean="0"/>
              <a:t>طراحي</a:t>
            </a:r>
          </a:p>
          <a:p>
            <a:pPr lvl="1"/>
            <a:r>
              <a:rPr lang="fa-IR" dirty="0" smtClean="0"/>
              <a:t>پياده‌سازي</a:t>
            </a:r>
          </a:p>
          <a:p>
            <a:pPr lvl="1"/>
            <a:r>
              <a:rPr lang="fa-IR" dirty="0" smtClean="0"/>
              <a:t>آزمايش</a:t>
            </a:r>
          </a:p>
          <a:p>
            <a:r>
              <a:rPr lang="fa-IR" dirty="0" smtClean="0"/>
              <a:t>استقرار</a:t>
            </a:r>
          </a:p>
          <a:p>
            <a:r>
              <a:rPr lang="fa-IR" dirty="0" smtClean="0"/>
              <a:t>تكامل</a:t>
            </a:r>
          </a:p>
          <a:p>
            <a:r>
              <a:rPr lang="fa-IR" dirty="0" smtClean="0"/>
              <a:t>بازنشستگي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Sadighi\Book\SE Book\FIG_SE_BK\Color\Chapter1\For Slide\fig0101point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90650" y="461982"/>
            <a:ext cx="6362700" cy="57531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/>
        </p:nvSpPr>
        <p:spPr>
          <a:xfrm>
            <a:off x="1562100" y="0"/>
            <a:ext cx="7467600" cy="6858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defRPr>
            </a:lvl9pPr>
          </a:lstStyle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dirty="0" smtClean="0"/>
              <a:t>مراحل ساخت نرم افزار – </a:t>
            </a:r>
            <a:r>
              <a:rPr lang="en-US" dirty="0" smtClean="0"/>
              <a:t>process model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/>
        </p:nvSpPr>
        <p:spPr bwMode="auto">
          <a:xfrm>
            <a:off x="3429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US" smtClean="0"/>
          </a:p>
        </p:txBody>
      </p:sp>
      <p:sp>
        <p:nvSpPr>
          <p:cNvPr id="6" name="Explosion 1 5"/>
          <p:cNvSpPr/>
          <p:nvPr/>
        </p:nvSpPr>
        <p:spPr>
          <a:xfrm>
            <a:off x="419100" y="0"/>
            <a:ext cx="26670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مسئله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0100" y="17526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مشخصه خواسته ها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96913" y="990600"/>
            <a:ext cx="1905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مهندسی خواسته ها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47700" y="2209800"/>
            <a:ext cx="1981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تحلیل خواسته ها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00100" y="28956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گزارش امکان سنجی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23900" y="4495800"/>
            <a:ext cx="1828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طراحی کلان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00100" y="50292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گزارش طراحی کلان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82625" y="5562600"/>
            <a:ext cx="1905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طراحی تفضیلی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00100" y="6172200"/>
            <a:ext cx="1676400" cy="411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مشخصه فنی 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127375" y="2133600"/>
            <a:ext cx="1905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پیاده سازی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38500" y="28194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سیستم آماده آزمون 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009900" y="3352800"/>
            <a:ext cx="2133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آزمون و تست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162300" y="39624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سیستمی که کار میکند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009900" y="4572000"/>
            <a:ext cx="2133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استقرار سیستم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238500" y="51816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سیستم عملیاتی 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162300" y="5715000"/>
            <a:ext cx="1828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نگهداری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238500" y="62484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سیستم اصلاح شده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753100" y="1143000"/>
            <a:ext cx="1066800" cy="548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مستند سازی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048500" y="1143000"/>
            <a:ext cx="1066800" cy="548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مدیریت کنترل پروژه </a:t>
            </a:r>
            <a:endParaRPr lang="en-US" dirty="0"/>
          </a:p>
        </p:txBody>
      </p:sp>
      <p:cxnSp>
        <p:nvCxnSpPr>
          <p:cNvPr id="25" name="Straight Connector 24"/>
          <p:cNvCxnSpPr>
            <a:endCxn id="8" idx="0"/>
          </p:cNvCxnSpPr>
          <p:nvPr/>
        </p:nvCxnSpPr>
        <p:spPr>
          <a:xfrm rot="16200000" flipH="1">
            <a:off x="1439863" y="781050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4"/>
            <a:endCxn id="7" idx="0"/>
          </p:cNvCxnSpPr>
          <p:nvPr/>
        </p:nvCxnSpPr>
        <p:spPr>
          <a:xfrm rot="5400000">
            <a:off x="1567657" y="1670843"/>
            <a:ext cx="152400" cy="11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2"/>
            <a:endCxn id="9" idx="0"/>
          </p:cNvCxnSpPr>
          <p:nvPr/>
        </p:nvCxnSpPr>
        <p:spPr>
          <a:xfrm rot="5400000">
            <a:off x="1600201" y="2171700"/>
            <a:ext cx="76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4"/>
            <a:endCxn id="10" idx="0"/>
          </p:cNvCxnSpPr>
          <p:nvPr/>
        </p:nvCxnSpPr>
        <p:spPr>
          <a:xfrm rot="5400000">
            <a:off x="1562101" y="2819400"/>
            <a:ext cx="152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2"/>
            <a:endCxn id="11" idx="0"/>
          </p:cNvCxnSpPr>
          <p:nvPr/>
        </p:nvCxnSpPr>
        <p:spPr>
          <a:xfrm rot="5400000">
            <a:off x="1028701" y="3886200"/>
            <a:ext cx="1219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1" idx="4"/>
            <a:endCxn id="12" idx="0"/>
          </p:cNvCxnSpPr>
          <p:nvPr/>
        </p:nvCxnSpPr>
        <p:spPr>
          <a:xfrm rot="5400000">
            <a:off x="1600201" y="4991100"/>
            <a:ext cx="76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2" idx="2"/>
            <a:endCxn id="13" idx="0"/>
          </p:cNvCxnSpPr>
          <p:nvPr/>
        </p:nvCxnSpPr>
        <p:spPr>
          <a:xfrm rot="5400000">
            <a:off x="1560513" y="5484812"/>
            <a:ext cx="152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3" idx="4"/>
            <a:endCxn id="14" idx="0"/>
          </p:cNvCxnSpPr>
          <p:nvPr/>
        </p:nvCxnSpPr>
        <p:spPr>
          <a:xfrm rot="16200000" flipH="1">
            <a:off x="1560513" y="6094412"/>
            <a:ext cx="152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5" idx="4"/>
            <a:endCxn id="16" idx="0"/>
          </p:cNvCxnSpPr>
          <p:nvPr/>
        </p:nvCxnSpPr>
        <p:spPr>
          <a:xfrm rot="5400000">
            <a:off x="3963988" y="2703512"/>
            <a:ext cx="228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6" idx="2"/>
            <a:endCxn id="17" idx="0"/>
          </p:cNvCxnSpPr>
          <p:nvPr/>
        </p:nvCxnSpPr>
        <p:spPr>
          <a:xfrm rot="5400000">
            <a:off x="4000501" y="3276600"/>
            <a:ext cx="152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7" idx="4"/>
            <a:endCxn id="18" idx="0"/>
          </p:cNvCxnSpPr>
          <p:nvPr/>
        </p:nvCxnSpPr>
        <p:spPr>
          <a:xfrm rot="5400000">
            <a:off x="4000501" y="3886200"/>
            <a:ext cx="152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2"/>
            <a:endCxn id="19" idx="0"/>
          </p:cNvCxnSpPr>
          <p:nvPr/>
        </p:nvCxnSpPr>
        <p:spPr>
          <a:xfrm rot="5400000">
            <a:off x="3962401" y="4457700"/>
            <a:ext cx="228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4"/>
            <a:endCxn id="20" idx="0"/>
          </p:cNvCxnSpPr>
          <p:nvPr/>
        </p:nvCxnSpPr>
        <p:spPr>
          <a:xfrm rot="5400000">
            <a:off x="4000501" y="5105400"/>
            <a:ext cx="152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0" idx="2"/>
            <a:endCxn id="21" idx="0"/>
          </p:cNvCxnSpPr>
          <p:nvPr/>
        </p:nvCxnSpPr>
        <p:spPr>
          <a:xfrm rot="5400000">
            <a:off x="4000501" y="5638800"/>
            <a:ext cx="152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1" idx="4"/>
          </p:cNvCxnSpPr>
          <p:nvPr/>
        </p:nvCxnSpPr>
        <p:spPr>
          <a:xfrm rot="5400000">
            <a:off x="3960813" y="6286500"/>
            <a:ext cx="230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-2400300" y="3810000"/>
            <a:ext cx="5105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8" idx="2"/>
          </p:cNvCxnSpPr>
          <p:nvPr/>
        </p:nvCxnSpPr>
        <p:spPr>
          <a:xfrm>
            <a:off x="114300" y="1295400"/>
            <a:ext cx="5826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4" idx="1"/>
          </p:cNvCxnSpPr>
          <p:nvPr/>
        </p:nvCxnSpPr>
        <p:spPr>
          <a:xfrm flipV="1">
            <a:off x="190500" y="6376988"/>
            <a:ext cx="609600" cy="23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9" idx="2"/>
          </p:cNvCxnSpPr>
          <p:nvPr/>
        </p:nvCxnSpPr>
        <p:spPr>
          <a:xfrm>
            <a:off x="114300" y="24384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9" idx="1"/>
          </p:cNvCxnSpPr>
          <p:nvPr/>
        </p:nvCxnSpPr>
        <p:spPr>
          <a:xfrm rot="16200000" flipV="1">
            <a:off x="525463" y="1874837"/>
            <a:ext cx="1588" cy="823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90500" y="4646613"/>
            <a:ext cx="6096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168275" y="4799013"/>
            <a:ext cx="5334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90500" y="5789613"/>
            <a:ext cx="5334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" idx="3"/>
          </p:cNvCxnSpPr>
          <p:nvPr/>
        </p:nvCxnSpPr>
        <p:spPr>
          <a:xfrm rot="5400000" flipH="1">
            <a:off x="570707" y="5561806"/>
            <a:ext cx="11112" cy="771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1257300" y="66294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/>
              <a:t>A</a:t>
            </a:r>
          </a:p>
        </p:txBody>
      </p:sp>
      <p:cxnSp>
        <p:nvCxnSpPr>
          <p:cNvPr id="50" name="Straight Connector 49"/>
          <p:cNvCxnSpPr>
            <a:stCxn id="14" idx="2"/>
            <a:endCxn id="49" idx="6"/>
          </p:cNvCxnSpPr>
          <p:nvPr/>
        </p:nvCxnSpPr>
        <p:spPr>
          <a:xfrm rot="5400000">
            <a:off x="1520031" y="6625432"/>
            <a:ext cx="160337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3916363" y="6096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/>
              <a:t>A</a:t>
            </a:r>
          </a:p>
        </p:txBody>
      </p:sp>
      <p:cxnSp>
        <p:nvCxnSpPr>
          <p:cNvPr id="52" name="Straight Connector 51"/>
          <p:cNvCxnSpPr>
            <a:stCxn id="51" idx="4"/>
            <a:endCxn id="15" idx="0"/>
          </p:cNvCxnSpPr>
          <p:nvPr/>
        </p:nvCxnSpPr>
        <p:spPr>
          <a:xfrm rot="16200000" flipH="1">
            <a:off x="3426619" y="1480344"/>
            <a:ext cx="1295400" cy="11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382588" y="3543300"/>
            <a:ext cx="47990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21" idx="2"/>
          </p:cNvCxnSpPr>
          <p:nvPr/>
        </p:nvCxnSpPr>
        <p:spPr>
          <a:xfrm>
            <a:off x="2781300" y="59436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781300" y="4722813"/>
            <a:ext cx="304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>
            <a:off x="2781300" y="4876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781300" y="3503613"/>
            <a:ext cx="304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781300" y="3657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781300" y="2284413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>
            <a:off x="2781300" y="2438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723900" y="3352800"/>
            <a:ext cx="1828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بررسی و تایید کاربر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00100" y="40386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گزارش تایید شده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190500" y="3505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>
            <a:off x="168275" y="3657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933700" y="2436813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162300" y="990600"/>
            <a:ext cx="1828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بررسی و تایید کاربر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238500" y="16002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a-IR" dirty="0"/>
              <a:t>گزارش تایید شده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2781300" y="1143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>
            <a:off x="2781300" y="1296988"/>
            <a:ext cx="457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rsiSE">
  <a:themeElements>
    <a:clrScheme name="SEbook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333399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Titr">
      <a:majorFont>
        <a:latin typeface="Calibri"/>
        <a:ea typeface=""/>
        <a:cs typeface="B Titr"/>
      </a:majorFont>
      <a:minorFont>
        <a:latin typeface="Calibri"/>
        <a:ea typeface=""/>
        <a:cs typeface="B Lotu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FarsiSE</Template>
  <TotalTime>16</TotalTime>
  <Words>626</Words>
  <Application>Microsoft PowerPoint</Application>
  <PresentationFormat>On-screen Show (4:3)</PresentationFormat>
  <Paragraphs>146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FarsiSE</vt:lpstr>
      <vt:lpstr>مهندسي نرم‌افزار چيست؟</vt:lpstr>
      <vt:lpstr>فهرست مطالب</vt:lpstr>
      <vt:lpstr>افراد و مسئوليت‌هايشان در قبال نرم‌افزار</vt:lpstr>
      <vt:lpstr>Slide 4</vt:lpstr>
      <vt:lpstr>نرم‌افزار خوب</vt:lpstr>
      <vt:lpstr>Slide 6</vt:lpstr>
      <vt:lpstr>چرخه‌ي عمر و فرايند نرم‌افزار</vt:lpstr>
      <vt:lpstr>Slide 8</vt:lpstr>
      <vt:lpstr>Slide 9</vt:lpstr>
      <vt:lpstr>مهندسي نرم‌افزار</vt:lpstr>
      <vt:lpstr>Slide 11</vt:lpstr>
      <vt:lpstr>Slide 12</vt:lpstr>
      <vt:lpstr>چرا مهندسي نرم‌افزار؟/ اهميت مهندسي نرم‌افزار</vt:lpstr>
      <vt:lpstr>Slide 14</vt:lpstr>
      <vt:lpstr>مدل نرم‌افزار</vt:lpstr>
      <vt:lpstr>Slide 16</vt:lpstr>
      <vt:lpstr>Slide 17</vt:lpstr>
      <vt:lpstr>Slide 18</vt:lpstr>
      <vt:lpstr>Slide 19</vt:lpstr>
      <vt:lpstr>Slide 20</vt:lpstr>
      <vt:lpstr>Slide 21</vt:lpstr>
      <vt:lpstr>مدل توليد سريع</vt:lpstr>
      <vt:lpstr>مدل بلوغ قابليت</vt:lpstr>
      <vt:lpstr>چند مفهوم مرتبط</vt:lpstr>
      <vt:lpstr>چند مفهوم مرتبط</vt:lpstr>
      <vt:lpstr>روش، روش‌شناسي و رويكرد</vt:lpstr>
      <vt:lpstr>Slide 27</vt:lpstr>
    </vt:vector>
  </TitlesOfParts>
  <Company>HSH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مهندسي نرم‌افزار چيست؟</dc:title>
  <dc:creator>ASA</dc:creator>
  <dc:description>84 10 27</dc:description>
  <cp:lastModifiedBy>User_Lenovo</cp:lastModifiedBy>
  <cp:revision>6</cp:revision>
  <cp:lastPrinted>1601-01-01T00:00:00Z</cp:lastPrinted>
  <dcterms:created xsi:type="dcterms:W3CDTF">2009-10-31T09:01:02Z</dcterms:created>
  <dcterms:modified xsi:type="dcterms:W3CDTF">2013-10-07T09:22:17Z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