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5" r:id="rId15"/>
    <p:sldId id="269" r:id="rId16"/>
    <p:sldId id="276" r:id="rId17"/>
    <p:sldId id="270" r:id="rId18"/>
    <p:sldId id="277" r:id="rId19"/>
    <p:sldId id="271" r:id="rId20"/>
    <p:sldId id="278" r:id="rId21"/>
    <p:sldId id="272" r:id="rId22"/>
    <p:sldId id="279" r:id="rId23"/>
    <p:sldId id="280" r:id="rId24"/>
    <p:sldId id="281" r:id="rId25"/>
    <p:sldId id="282" r:id="rId26"/>
    <p:sldId id="283" r:id="rId27"/>
    <p:sldId id="273" r:id="rId28"/>
    <p:sldId id="274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E9FE"/>
    <a:srgbClr val="0478C0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0" autoAdjust="0"/>
    <p:restoredTop sz="94595" autoAdjust="0"/>
  </p:normalViewPr>
  <p:slideViewPr>
    <p:cSldViewPr>
      <p:cViewPr varScale="1">
        <p:scale>
          <a:sx n="44" d="100"/>
          <a:sy n="44" d="100"/>
        </p:scale>
        <p:origin x="111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0FBD090-A733-4D91-9B4A-DE1ECB924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92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8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11A33CC-94A2-4EBB-B74C-FC76003F5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335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1A33CC-94A2-4EBB-B74C-FC76003F51E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111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1A33CC-94A2-4EBB-B74C-FC76003F51E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1380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1A33CC-94A2-4EBB-B74C-FC76003F51E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6041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1A33CC-94A2-4EBB-B74C-FC76003F51E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383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1A33CC-94A2-4EBB-B74C-FC76003F51E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4580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1A33CC-94A2-4EBB-B74C-FC76003F51E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555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1A33CC-94A2-4EBB-B74C-FC76003F51E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1847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1A33CC-94A2-4EBB-B74C-FC76003F51E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055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1A33CC-94A2-4EBB-B74C-FC76003F51E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626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1A33CC-94A2-4EBB-B74C-FC76003F51E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348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1A33CC-94A2-4EBB-B74C-FC76003F51E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35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1A33CC-94A2-4EBB-B74C-FC76003F51E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263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1A33CC-94A2-4EBB-B74C-FC76003F51E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751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1A33CC-94A2-4EBB-B74C-FC76003F51E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1890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1A33CC-94A2-4EBB-B74C-FC76003F51E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777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1A33CC-94A2-4EBB-B74C-FC76003F51E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717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1A33CC-94A2-4EBB-B74C-FC76003F51E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4894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1A33CC-94A2-4EBB-B74C-FC76003F51E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2555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1A33CC-94A2-4EBB-B74C-FC76003F51E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863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1A33CC-94A2-4EBB-B74C-FC76003F51E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72314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1A33CC-94A2-4EBB-B74C-FC76003F51E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52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1A33CC-94A2-4EBB-B74C-FC76003F51E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85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1A33CC-94A2-4EBB-B74C-FC76003F51E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14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1A33CC-94A2-4EBB-B74C-FC76003F51E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80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1A33CC-94A2-4EBB-B74C-FC76003F51E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04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1A33CC-94A2-4EBB-B74C-FC76003F51E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34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1A33CC-94A2-4EBB-B74C-FC76003F51E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6815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1A33CC-94A2-4EBB-B74C-FC76003F51E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46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 flipH="1">
            <a:off x="134969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gradFill flip="none" rotWithShape="1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35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flip="none"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sp>
        <p:nvSpPr>
          <p:cNvPr id="819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14282" y="1676400"/>
            <a:ext cx="7929618" cy="1462088"/>
          </a:xfrm>
        </p:spPr>
        <p:txBody>
          <a:bodyPr/>
          <a:lstStyle>
            <a:lvl1pPr>
              <a:defRPr b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B Titr" pitchFamily="2" charset="-78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19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rtl="1">
              <a:buFont typeface="Wingdings" pitchFamily="2" charset="2"/>
              <a:buNone/>
              <a:defRPr sz="2400" b="1">
                <a:solidFill>
                  <a:schemeClr val="bg1">
                    <a:lumMod val="50000"/>
                  </a:schemeClr>
                </a:solidFill>
                <a:cs typeface="B Lotus" pitchFamily="2" charset="-78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9" name="TextBox 28"/>
          <p:cNvSpPr txBox="1"/>
          <p:nvPr userDrawn="1"/>
        </p:nvSpPr>
        <p:spPr>
          <a:xfrm>
            <a:off x="357158" y="202148"/>
            <a:ext cx="850112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000" dirty="0" smtClean="0">
                <a:cs typeface="+mn-cs"/>
              </a:rPr>
              <a:t>به نام خداوند جان و خرد</a:t>
            </a:r>
            <a:endParaRPr lang="fa-IR" sz="2000" dirty="0">
              <a:cs typeface="+mn-cs"/>
            </a:endParaRPr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0"/>
          </p:nvPr>
        </p:nvSpPr>
        <p:spPr>
          <a:xfrm>
            <a:off x="214282" y="1033446"/>
            <a:ext cx="7929618" cy="642937"/>
          </a:xfrm>
        </p:spPr>
        <p:txBody>
          <a:bodyPr/>
          <a:lstStyle>
            <a:lvl1pPr algn="r" rtl="1">
              <a:buNone/>
              <a:defRPr sz="3000" b="1"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32" name="Picture 14" descr="E:\Sadighi\Book\SE Book\FIG_SE_BK\Pattern\SE.jp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6343442"/>
            <a:ext cx="2428860" cy="51455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81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2" grpId="0"/>
      <p:bldP spid="81933" grpId="0" build="p">
        <p:tmplLst>
          <p:tmpl lvl="1">
            <p:tnLst>
              <p:par>
                <p:cTn presetID="2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819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19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wipe(right)" prLst="gradientSize: 0.1">
                      <p:cBhvr>
                        <p:cTn dur="1000"/>
                        <p:tgtEl>
                          <p:spTgt spid="819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3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398DE-CCF9-43A9-B2E0-1E21A4264B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DD1EB-2C95-4CED-AEF8-65D3135B4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8" name="Group 2"/>
          <p:cNvGrpSpPr>
            <a:grpSpLocks/>
          </p:cNvGrpSpPr>
          <p:nvPr userDrawn="1"/>
        </p:nvGrpSpPr>
        <p:grpSpPr bwMode="auto">
          <a:xfrm flipH="1">
            <a:off x="134969" y="946958"/>
            <a:ext cx="9009063" cy="1052513"/>
            <a:chOff x="0" y="1536"/>
            <a:chExt cx="5675" cy="663"/>
          </a:xfrm>
        </p:grpSpPr>
        <p:grpSp>
          <p:nvGrpSpPr>
            <p:cNvPr id="19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2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gradFill flip="none" rotWithShape="1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grpSp>
          <p:nvGrpSpPr>
            <p:cNvPr id="20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24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5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2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35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flip="none"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14313"/>
            <a:ext cx="7858179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62AD5-6432-4EED-8B89-F48E35F87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7" name="Group 2"/>
          <p:cNvGrpSpPr>
            <a:grpSpLocks/>
          </p:cNvGrpSpPr>
          <p:nvPr userDrawn="1"/>
        </p:nvGrpSpPr>
        <p:grpSpPr bwMode="auto">
          <a:xfrm flipH="1">
            <a:off x="134969" y="946958"/>
            <a:ext cx="9009063" cy="1052513"/>
            <a:chOff x="0" y="1536"/>
            <a:chExt cx="5675" cy="663"/>
          </a:xfrm>
        </p:grpSpPr>
        <p:grpSp>
          <p:nvGrpSpPr>
            <p:cNvPr id="18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2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gradFill flip="none" rotWithShape="1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grpSp>
          <p:nvGrpSpPr>
            <p:cNvPr id="19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2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2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35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flip="none"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8FFEE-024A-440C-8B2B-2ACDB86E0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1" y="122873"/>
            <a:ext cx="7715304" cy="1142985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71612"/>
            <a:ext cx="7786742" cy="4786346"/>
          </a:xfrm>
        </p:spPr>
        <p:txBody>
          <a:bodyPr>
            <a:normAutofit/>
          </a:bodyPr>
          <a:lstStyle>
            <a:lvl1pPr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27" name="Group 2"/>
          <p:cNvGrpSpPr>
            <a:grpSpLocks/>
          </p:cNvGrpSpPr>
          <p:nvPr userDrawn="1"/>
        </p:nvGrpSpPr>
        <p:grpSpPr bwMode="auto">
          <a:xfrm flipH="1">
            <a:off x="134969" y="534904"/>
            <a:ext cx="9009063" cy="1052513"/>
            <a:chOff x="0" y="1536"/>
            <a:chExt cx="5675" cy="663"/>
          </a:xfrm>
        </p:grpSpPr>
        <p:grpSp>
          <p:nvGrpSpPr>
            <p:cNvPr id="28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3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gradFill flip="none" rotWithShape="1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3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grpSp>
          <p:nvGrpSpPr>
            <p:cNvPr id="29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3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3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3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35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flip="none"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4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4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4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4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44E7A-75B5-49FA-905C-6FD4F8D37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7" name="Group 2"/>
          <p:cNvGrpSpPr>
            <a:grpSpLocks/>
          </p:cNvGrpSpPr>
          <p:nvPr userDrawn="1"/>
        </p:nvGrpSpPr>
        <p:grpSpPr bwMode="auto">
          <a:xfrm flipH="1">
            <a:off x="134969" y="946958"/>
            <a:ext cx="9009063" cy="1052513"/>
            <a:chOff x="0" y="1536"/>
            <a:chExt cx="5675" cy="663"/>
          </a:xfrm>
        </p:grpSpPr>
        <p:grpSp>
          <p:nvGrpSpPr>
            <p:cNvPr id="18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2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gradFill flip="none" rotWithShape="1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grpSp>
          <p:nvGrpSpPr>
            <p:cNvPr id="19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2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2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35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flip="none"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14313"/>
            <a:ext cx="7858179" cy="10715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6" y="1571612"/>
            <a:ext cx="3771872" cy="45609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7686" y="1571612"/>
            <a:ext cx="3771872" cy="45609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A2F70-F960-44D3-B5D6-470E6562F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8" name="Group 2"/>
          <p:cNvGrpSpPr>
            <a:grpSpLocks/>
          </p:cNvGrpSpPr>
          <p:nvPr userDrawn="1"/>
        </p:nvGrpSpPr>
        <p:grpSpPr bwMode="auto">
          <a:xfrm flipH="1">
            <a:off x="134969" y="571480"/>
            <a:ext cx="9009063" cy="1052513"/>
            <a:chOff x="0" y="1536"/>
            <a:chExt cx="5675" cy="663"/>
          </a:xfrm>
        </p:grpSpPr>
        <p:grpSp>
          <p:nvGrpSpPr>
            <p:cNvPr id="19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2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gradFill flip="none" rotWithShape="1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grpSp>
          <p:nvGrpSpPr>
            <p:cNvPr id="20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24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5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2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35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flip="none"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771530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18781-DAA1-4F79-8B12-98B4CB972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" name="Group 2"/>
          <p:cNvGrpSpPr>
            <a:grpSpLocks/>
          </p:cNvGrpSpPr>
          <p:nvPr userDrawn="1"/>
        </p:nvGrpSpPr>
        <p:grpSpPr bwMode="auto">
          <a:xfrm flipH="1">
            <a:off x="134969" y="642918"/>
            <a:ext cx="9009063" cy="1052513"/>
            <a:chOff x="0" y="1536"/>
            <a:chExt cx="5675" cy="663"/>
          </a:xfrm>
        </p:grpSpPr>
        <p:grpSp>
          <p:nvGrpSpPr>
            <p:cNvPr id="21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28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gradFill flip="none" rotWithShape="1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9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26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7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23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35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4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5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flip="none"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2"/>
          <p:cNvGrpSpPr>
            <a:grpSpLocks/>
          </p:cNvGrpSpPr>
          <p:nvPr userDrawn="1"/>
        </p:nvGrpSpPr>
        <p:grpSpPr bwMode="auto">
          <a:xfrm flipH="1">
            <a:off x="134969" y="544622"/>
            <a:ext cx="9009063" cy="1052513"/>
            <a:chOff x="0" y="1536"/>
            <a:chExt cx="5675" cy="663"/>
          </a:xfrm>
        </p:grpSpPr>
        <p:grpSp>
          <p:nvGrpSpPr>
            <p:cNvPr id="17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gradFill flip="none" rotWithShape="1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grpSp>
          <p:nvGrpSpPr>
            <p:cNvPr id="18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2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35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flip="none"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2"/>
          <p:cNvGrpSpPr>
            <a:grpSpLocks/>
          </p:cNvGrpSpPr>
          <p:nvPr userDrawn="1"/>
        </p:nvGrpSpPr>
        <p:grpSpPr bwMode="auto">
          <a:xfrm flipH="1">
            <a:off x="7986744" y="544622"/>
            <a:ext cx="1157288" cy="1052513"/>
            <a:chOff x="0" y="1536"/>
            <a:chExt cx="729" cy="663"/>
          </a:xfrm>
        </p:grpSpPr>
        <p:grpSp>
          <p:nvGrpSpPr>
            <p:cNvPr id="57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6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gradFill flip="none" rotWithShape="1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6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grpSp>
          <p:nvGrpSpPr>
            <p:cNvPr id="58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6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6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5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35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6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61" name="Rectangle 11"/>
            <p:cNvSpPr>
              <a:spLocks noChangeArrowheads="1"/>
            </p:cNvSpPr>
            <p:nvPr/>
          </p:nvSpPr>
          <p:spPr bwMode="auto">
            <a:xfrm flipV="1">
              <a:off x="207" y="2054"/>
              <a:ext cx="522" cy="3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85721" y="214290"/>
            <a:ext cx="7715304" cy="1033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58" y="1500174"/>
            <a:ext cx="7786742" cy="4786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09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09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09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038" name="Picture 14" descr="E:\Sadighi\Book\SE Book\FIG_SE_BK\Pattern\SE.jpg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0" y="6343442"/>
            <a:ext cx="2428860" cy="51455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80" r:id="rId7"/>
    <p:sldLayoutId id="2147483673" r:id="rId8"/>
    <p:sldLayoutId id="2147483679" r:id="rId9"/>
    <p:sldLayoutId id="2147483674" r:id="rId10"/>
    <p:sldLayoutId id="2147483675" r:id="rId11"/>
    <p:sldLayoutId id="2147483676" r:id="rId12"/>
    <p:sldLayoutId id="2147483677" r:id="rId13"/>
  </p:sldLayoutIdLst>
  <p:transition spd="med"/>
  <p:timing>
    <p:tnLst>
      <p:par>
        <p:cTn id="1" dur="indefinite" restart="never" nodeType="tmRoot"/>
      </p:par>
    </p:tnLst>
  </p:timing>
  <p:hf hdr="0" ftr="0" dt="0"/>
  <p:txStyles>
    <p:titleStyle>
      <a:lvl1pPr algn="r" rtl="1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n-cs"/>
        </a:defRPr>
      </a:lvl1pPr>
      <a:lvl2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 b="1">
          <a:solidFill>
            <a:schemeClr val="tx1"/>
          </a:solidFill>
          <a:latin typeface="+mn-lt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 b="1">
          <a:solidFill>
            <a:schemeClr val="tx1"/>
          </a:solidFill>
          <a:latin typeface="+mn-lt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 b="1">
          <a:solidFill>
            <a:schemeClr val="tx1"/>
          </a:solidFill>
          <a:latin typeface="+mn-lt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 b="1"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مديريت خطر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به سوي توليد بهتر نرم‌افزار: اصول مهندسي نرم‌افزار</a:t>
            </a:r>
          </a:p>
          <a:p>
            <a:r>
              <a:rPr lang="fa-IR" dirty="0" smtClean="0"/>
              <a:t>نوشته: دكتر محسن صديقي مُشكناني</a:t>
            </a:r>
          </a:p>
          <a:p>
            <a:r>
              <a:rPr lang="en-US" dirty="0" smtClean="0"/>
              <a:t>www.sadighim.ir</a:t>
            </a:r>
            <a:endParaRPr lang="fa-IR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a-IR" dirty="0" smtClean="0"/>
              <a:t>فصل ششم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مديريت خطر</a:t>
            </a:r>
            <a:endParaRPr lang="fa-IR" dirty="0"/>
          </a:p>
        </p:txBody>
      </p:sp>
      <p:pic>
        <p:nvPicPr>
          <p:cNvPr id="5" name="Picture 2" descr="E:\Sadighi\Book\SE Book\FIG_SE_BK\Color\Chapter6\For Slide\fig0602point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" y="2098655"/>
            <a:ext cx="9144000" cy="3616361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خطرات فرايند نرم‌افزار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مشكلات نيروي انساني</a:t>
            </a:r>
          </a:p>
          <a:p>
            <a:r>
              <a:rPr lang="fa-IR" dirty="0" smtClean="0"/>
              <a:t>سازمان توليدكننده</a:t>
            </a:r>
          </a:p>
          <a:p>
            <a:r>
              <a:rPr lang="fa-IR" dirty="0" smtClean="0"/>
              <a:t>روند توليد</a:t>
            </a:r>
          </a:p>
          <a:p>
            <a:r>
              <a:rPr lang="fa-IR" dirty="0" smtClean="0"/>
              <a:t>محصول</a:t>
            </a:r>
          </a:p>
          <a:p>
            <a:r>
              <a:rPr lang="fa-IR" dirty="0" smtClean="0"/>
              <a:t>نگهداري محصول</a:t>
            </a:r>
          </a:p>
          <a:p>
            <a:r>
              <a:rPr lang="fa-IR" dirty="0" smtClean="0"/>
              <a:t>سازمان مخاطب</a:t>
            </a:r>
          </a:p>
          <a:p>
            <a:r>
              <a:rPr lang="fa-IR" dirty="0" smtClean="0"/>
              <a:t>عملكرد رقبا</a:t>
            </a:r>
            <a:endParaRPr lang="fa-IR" dirty="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خطرات فرايند نرم‌افزار</a:t>
            </a:r>
            <a:endParaRPr lang="fa-IR" dirty="0"/>
          </a:p>
        </p:txBody>
      </p:sp>
      <p:pic>
        <p:nvPicPr>
          <p:cNvPr id="5" name="Picture 2" descr="E:\Sadighi\Book\SE Book\FIG_SE_BK\Color\Chapter6\For Slide\fig0602point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54300" y="1455803"/>
            <a:ext cx="5303782" cy="4830717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مشكلات نيروي انساني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نارضايتي</a:t>
            </a:r>
          </a:p>
          <a:p>
            <a:r>
              <a:rPr lang="fa-IR" dirty="0" smtClean="0"/>
              <a:t>رها كردن و جدا شدن</a:t>
            </a:r>
          </a:p>
          <a:p>
            <a:r>
              <a:rPr lang="fa-IR" dirty="0" smtClean="0"/>
              <a:t>مشغوليت زياد</a:t>
            </a:r>
          </a:p>
          <a:p>
            <a:r>
              <a:rPr lang="fa-IR" dirty="0" smtClean="0"/>
              <a:t>توقع بي‌مورد</a:t>
            </a:r>
          </a:p>
          <a:p>
            <a:r>
              <a:rPr lang="fa-IR" dirty="0" smtClean="0"/>
              <a:t>ناكارآمدي</a:t>
            </a:r>
          </a:p>
          <a:p>
            <a:r>
              <a:rPr lang="fa-IR" dirty="0" smtClean="0"/>
              <a:t>نداشتن دانش لازم</a:t>
            </a:r>
          </a:p>
          <a:p>
            <a:r>
              <a:rPr lang="fa-IR" dirty="0" smtClean="0"/>
              <a:t>ناسازگاري افراد با يكديگر</a:t>
            </a:r>
            <a:endParaRPr lang="fa-IR" dirty="0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200" dirty="0" smtClean="0"/>
              <a:t>خطرات نيروي انساني و راه‌حل‌ها</a:t>
            </a:r>
            <a:endParaRPr lang="fa-IR" sz="4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444" y="2216150"/>
          <a:ext cx="8072494" cy="3213283"/>
        </p:xfrm>
        <a:graphic>
          <a:graphicData uri="http://schemas.openxmlformats.org/drawingml/2006/table">
            <a:tbl>
              <a:tblPr rtl="1" firstRow="1" firstCol="1">
                <a:tableStyleId>{5C22544A-7EE6-4342-B048-85BDC9FD1C3A}</a:tableStyleId>
              </a:tblPr>
              <a:tblGrid>
                <a:gridCol w="2017530"/>
                <a:gridCol w="2259903"/>
                <a:gridCol w="3795061"/>
              </a:tblGrid>
              <a:tr h="394716">
                <a:tc>
                  <a:txBody>
                    <a:bodyPr/>
                    <a:lstStyle/>
                    <a:p>
                      <a:pPr marL="3810" marR="0" indent="-381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/>
                        <a:t>زمينه‌ي اصلي</a:t>
                      </a:r>
                      <a:endParaRPr lang="en-US" sz="1800" b="1" dirty="0">
                        <a:latin typeface="Times New Roman"/>
                        <a:ea typeface="Times New Roman"/>
                        <a:cs typeface="B Mitra"/>
                      </a:endParaRPr>
                    </a:p>
                  </a:txBody>
                  <a:tcPr marL="50765" marR="50765" marT="0" marB="74655" anchor="ctr"/>
                </a:tc>
                <a:tc>
                  <a:txBody>
                    <a:bodyPr/>
                    <a:lstStyle/>
                    <a:p>
                      <a:pPr marL="3810" marR="0" indent="-381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/>
                        <a:t>خطر</a:t>
                      </a:r>
                      <a:endParaRPr lang="en-US" sz="1800" b="1" dirty="0">
                        <a:latin typeface="Times New Roman"/>
                        <a:ea typeface="Times New Roman"/>
                        <a:cs typeface="B Mitra"/>
                      </a:endParaRPr>
                    </a:p>
                  </a:txBody>
                  <a:tcPr marL="50765" marR="50765" marT="0" marB="74655" anchor="ctr"/>
                </a:tc>
                <a:tc>
                  <a:txBody>
                    <a:bodyPr/>
                    <a:lstStyle/>
                    <a:p>
                      <a:pPr marL="3810" marR="0" indent="-381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/>
                        <a:t>از راهكارهاي كاهش‌خطر</a:t>
                      </a:r>
                      <a:endParaRPr lang="en-US" sz="1800" b="1" dirty="0">
                        <a:latin typeface="Times New Roman"/>
                        <a:ea typeface="Times New Roman"/>
                        <a:cs typeface="B Mitra"/>
                      </a:endParaRPr>
                    </a:p>
                  </a:txBody>
                  <a:tcPr marL="50765" marR="50765" marT="0" marB="74655" anchor="ctr"/>
                </a:tc>
              </a:tr>
              <a:tr h="394716">
                <a:tc rowSpan="7"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/>
                        <a:t>مشكلات نيروي انساني</a:t>
                      </a:r>
                      <a:endParaRPr lang="en-US" sz="1800" b="1" dirty="0">
                        <a:latin typeface="Times New Roman"/>
                        <a:ea typeface="Times New Roman"/>
                        <a:cs typeface="B Lotus"/>
                      </a:endParaRPr>
                    </a:p>
                  </a:txBody>
                  <a:tcPr marL="50765" marR="50765" marT="0" marB="74655" anchor="ctr"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/>
                        <a:t>نارضايتي</a:t>
                      </a:r>
                      <a:endParaRPr lang="en-US" sz="1800" b="1" dirty="0">
                        <a:latin typeface="Times New Roman"/>
                        <a:ea typeface="Times New Roman"/>
                        <a:cs typeface="B Lotus"/>
                      </a:endParaRPr>
                    </a:p>
                  </a:txBody>
                  <a:tcPr marL="50765" marR="50765" marT="0" marB="74655" anchor="ctr"/>
                </a:tc>
                <a:tc rowSpan="2"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/>
                        <a:t>نگاه برنده – برنده؛ بازنگري محيط و شرايط همكاري؛ تأكيد روي گفتگو و روابط انساني</a:t>
                      </a:r>
                      <a:endParaRPr lang="en-US" sz="1800" b="1" dirty="0">
                        <a:latin typeface="Times New Roman"/>
                        <a:ea typeface="Times New Roman"/>
                        <a:cs typeface="B Lotus"/>
                      </a:endParaRPr>
                    </a:p>
                  </a:txBody>
                  <a:tcPr marL="50765" marR="50765" marT="0" marB="74655" anchor="ctr"/>
                </a:tc>
              </a:tr>
              <a:tr h="4180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/>
                        <a:t>رها كردن و جدا شدن</a:t>
                      </a:r>
                      <a:endParaRPr lang="en-US" sz="1800" b="1" dirty="0">
                        <a:latin typeface="Times New Roman"/>
                        <a:ea typeface="Times New Roman"/>
                        <a:cs typeface="B Lotus"/>
                      </a:endParaRPr>
                    </a:p>
                  </a:txBody>
                  <a:tcPr marL="50765" marR="50765" marT="0" marB="74655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47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/>
                        <a:t>مشغوليت زياد</a:t>
                      </a:r>
                      <a:endParaRPr lang="en-US" sz="1800" b="1" dirty="0">
                        <a:latin typeface="Times New Roman"/>
                        <a:ea typeface="Times New Roman"/>
                        <a:cs typeface="B Lotus"/>
                      </a:endParaRPr>
                    </a:p>
                  </a:txBody>
                  <a:tcPr marL="50765" marR="50765" marT="0" marB="74655" anchor="ctr"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/>
                        <a:t>جايگزيني؛ حذف نيرو</a:t>
                      </a:r>
                      <a:endParaRPr lang="en-US" sz="1800" b="1" dirty="0">
                        <a:latin typeface="Times New Roman"/>
                        <a:ea typeface="Times New Roman"/>
                        <a:cs typeface="B Lotus"/>
                      </a:endParaRPr>
                    </a:p>
                  </a:txBody>
                  <a:tcPr marL="50765" marR="50765" marT="0" marB="74655" anchor="ctr"/>
                </a:tc>
              </a:tr>
              <a:tr h="3947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/>
                        <a:t>توقع بي‌مورد</a:t>
                      </a:r>
                      <a:endParaRPr lang="en-US" sz="1800" b="1" dirty="0">
                        <a:latin typeface="Times New Roman"/>
                        <a:ea typeface="Times New Roman"/>
                        <a:cs typeface="B Lotus"/>
                      </a:endParaRPr>
                    </a:p>
                  </a:txBody>
                  <a:tcPr marL="50765" marR="50765" marT="0" marB="74655" anchor="ctr"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/>
                        <a:t>حذف نيرو</a:t>
                      </a:r>
                      <a:endParaRPr lang="en-US" sz="1800" b="1" dirty="0">
                        <a:latin typeface="Times New Roman"/>
                        <a:ea typeface="Times New Roman"/>
                        <a:cs typeface="B Lotus"/>
                      </a:endParaRPr>
                    </a:p>
                  </a:txBody>
                  <a:tcPr marL="50765" marR="50765" marT="0" marB="74655" anchor="ctr"/>
                </a:tc>
              </a:tr>
              <a:tr h="3947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/>
                        <a:t>ناكارآمدي </a:t>
                      </a:r>
                      <a:endParaRPr lang="en-US" sz="1800" b="1" dirty="0">
                        <a:latin typeface="Times New Roman"/>
                        <a:ea typeface="Times New Roman"/>
                        <a:cs typeface="B Lotus"/>
                      </a:endParaRPr>
                    </a:p>
                  </a:txBody>
                  <a:tcPr marL="50765" marR="50765" marT="0" marB="74655" anchor="ctr"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/>
                        <a:t>دقت در انتخاب؛ حذف نيرو</a:t>
                      </a:r>
                      <a:endParaRPr lang="en-US" sz="1800" b="1" dirty="0">
                        <a:latin typeface="Times New Roman"/>
                        <a:ea typeface="Times New Roman"/>
                        <a:cs typeface="B Lotus"/>
                      </a:endParaRPr>
                    </a:p>
                  </a:txBody>
                  <a:tcPr marL="50765" marR="50765" marT="0" marB="74655" anchor="ctr"/>
                </a:tc>
              </a:tr>
              <a:tr h="3847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/>
                        <a:t>نداشتن دانش لازم </a:t>
                      </a:r>
                      <a:endParaRPr lang="en-US" sz="1800" b="1" dirty="0">
                        <a:latin typeface="Times New Roman"/>
                        <a:ea typeface="Times New Roman"/>
                        <a:cs typeface="B Lotus"/>
                      </a:endParaRPr>
                    </a:p>
                  </a:txBody>
                  <a:tcPr marL="50765" marR="50765" marT="0" marB="74655" anchor="ctr"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/>
                        <a:t>دقت در انتخاب؛ آموزش</a:t>
                      </a:r>
                      <a:endParaRPr lang="en-US" sz="1800" b="1" dirty="0">
                        <a:latin typeface="Times New Roman"/>
                        <a:ea typeface="Times New Roman"/>
                        <a:cs typeface="B Lotus"/>
                      </a:endParaRPr>
                    </a:p>
                  </a:txBody>
                  <a:tcPr marL="50765" marR="50765" marT="0" marB="74655" anchor="ctr"/>
                </a:tc>
              </a:tr>
              <a:tr h="4369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/>
                        <a:t>ناسازگاري افراد با يكديگر</a:t>
                      </a:r>
                      <a:endParaRPr lang="en-US" sz="1800" b="1" dirty="0">
                        <a:latin typeface="Times New Roman"/>
                        <a:ea typeface="Times New Roman"/>
                        <a:cs typeface="B Lotus"/>
                      </a:endParaRPr>
                    </a:p>
                  </a:txBody>
                  <a:tcPr marL="50765" marR="50765" marT="0" marB="74655" anchor="ctr"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/>
                        <a:t>سازماندهي مجدد؛ افزايش ارتباط جمعي</a:t>
                      </a:r>
                      <a:endParaRPr lang="en-US" sz="1800" b="1" dirty="0">
                        <a:latin typeface="Times New Roman"/>
                        <a:ea typeface="Times New Roman"/>
                        <a:cs typeface="B Lotus"/>
                      </a:endParaRPr>
                    </a:p>
                  </a:txBody>
                  <a:tcPr marL="50765" marR="50765" marT="0" marB="74655" anchor="ctr"/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خطرات سازمان توليدكننده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هدف، مأموريت و راهبرد نامناسب</a:t>
            </a:r>
          </a:p>
          <a:p>
            <a:r>
              <a:rPr lang="fa-IR" dirty="0" smtClean="0"/>
              <a:t>سازمان و محیط بوراکراتیک </a:t>
            </a:r>
          </a:p>
          <a:p>
            <a:r>
              <a:rPr lang="fa-IR" dirty="0" smtClean="0"/>
              <a:t>مديريت اداره‌اي</a:t>
            </a:r>
          </a:p>
          <a:p>
            <a:r>
              <a:rPr lang="fa-IR" dirty="0" smtClean="0"/>
              <a:t>محيط نامطلوب</a:t>
            </a:r>
          </a:p>
          <a:p>
            <a:r>
              <a:rPr lang="fa-IR" dirty="0" smtClean="0"/>
              <a:t>مشكل منابع مالي</a:t>
            </a:r>
          </a:p>
          <a:p>
            <a:r>
              <a:rPr lang="fa-IR" dirty="0" smtClean="0"/>
              <a:t>عدم رشد</a:t>
            </a:r>
            <a:endParaRPr lang="fa-IR" dirty="0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200" dirty="0" smtClean="0"/>
              <a:t>خطرات سازمان توليدكننده و راه‌حل‌ها</a:t>
            </a:r>
            <a:endParaRPr lang="fa-IR" sz="4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71444" y="1714500"/>
          <a:ext cx="8143931" cy="4480048"/>
        </p:xfrm>
        <a:graphic>
          <a:graphicData uri="http://schemas.openxmlformats.org/drawingml/2006/table">
            <a:tbl>
              <a:tblPr rtl="1" firstRow="1" firstCol="1">
                <a:tableStyleId>{5C22544A-7EE6-4342-B048-85BDC9FD1C3A}</a:tableStyleId>
              </a:tblPr>
              <a:tblGrid>
                <a:gridCol w="1452120"/>
                <a:gridCol w="2693242"/>
                <a:gridCol w="3998569"/>
              </a:tblGrid>
              <a:tr h="750277">
                <a:tc>
                  <a:txBody>
                    <a:bodyPr/>
                    <a:lstStyle/>
                    <a:p>
                      <a:pPr marL="3810" marR="0" indent="-381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cs typeface="+mn-cs"/>
                        </a:rPr>
                        <a:t>زمينه‌ي اصلي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  <a:tc>
                  <a:txBody>
                    <a:bodyPr/>
                    <a:lstStyle/>
                    <a:p>
                      <a:pPr marL="3810" marR="0" indent="-381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cs typeface="+mn-cs"/>
                        </a:rPr>
                        <a:t>خطر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  <a:tc>
                  <a:txBody>
                    <a:bodyPr/>
                    <a:lstStyle/>
                    <a:p>
                      <a:pPr marL="3810" marR="0" indent="-381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cs typeface="+mn-cs"/>
                        </a:rPr>
                        <a:t>از راهكارهاي كاهش‌خطر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</a:tr>
              <a:tr h="790701">
                <a:tc rowSpan="5"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cs typeface="+mn-cs"/>
                        </a:rPr>
                        <a:t>سازمان توليدكننده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cs typeface="+mn-cs"/>
                        </a:rPr>
                        <a:t>هدف، مأموريت و راهبرد نامناسب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cs typeface="+mn-cs"/>
                        </a:rPr>
                        <a:t>جذب نيروهاي با بينش و نوآور؛ </a:t>
                      </a:r>
                      <a:endParaRPr lang="en-US" sz="1800" b="1" dirty="0">
                        <a:cs typeface="+mn-cs"/>
                      </a:endParaRPr>
                    </a:p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cs typeface="+mn-cs"/>
                        </a:rPr>
                        <a:t>بازنگري؛ مشاوره‌ي راهبردي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</a:tr>
              <a:tr h="8624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cs typeface="+mn-cs"/>
                        </a:rPr>
                        <a:t>مديريت اداره‌اي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cs typeface="+mn-cs"/>
                        </a:rPr>
                        <a:t>تكيه روي مديريت دانش و مديريت نيروي انساني؛</a:t>
                      </a:r>
                      <a:endParaRPr lang="en-US" sz="1800" b="1" dirty="0">
                        <a:cs typeface="+mn-cs"/>
                      </a:endParaRPr>
                    </a:p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cs typeface="+mn-cs"/>
                        </a:rPr>
                        <a:t>ترك محيط!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</a:tr>
              <a:tr h="8624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cs typeface="+mn-cs"/>
                        </a:rPr>
                        <a:t>محيط اداره‌اي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cs typeface="+mn-cs"/>
                        </a:rPr>
                        <a:t>مديريت مبتني بر دانش؛ ارتقاي ارتباطات انساني؛</a:t>
                      </a:r>
                      <a:endParaRPr lang="en-US" sz="1800" b="1" dirty="0">
                        <a:cs typeface="+mn-cs"/>
                      </a:endParaRPr>
                    </a:p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cs typeface="+mn-cs"/>
                        </a:rPr>
                        <a:t>ترك محيط!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</a:tr>
              <a:tr h="6070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cs typeface="+mn-cs"/>
                        </a:rPr>
                        <a:t>مشكل تأمين منابع مالي 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cs typeface="+mn-cs"/>
                        </a:rPr>
                        <a:t>بازاريابي؛ شراكت؛ تأمين نياز مخاطبان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</a:tr>
              <a:tr h="6070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cs typeface="+mn-cs"/>
                        </a:rPr>
                        <a:t>عدم رشد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cs typeface="+mn-cs"/>
                        </a:rPr>
                        <a:t>هدايت و حمايت نيروها براي رشد؛ مديريت دانش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</a:tr>
            </a:tbl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 bwMode="auto">
          <a:xfrm>
            <a:off x="0" y="500042"/>
            <a:ext cx="8943975" cy="1176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 fontScale="97500"/>
          </a:bodyPr>
          <a:lstStyle/>
          <a:p>
            <a:pPr marL="0" marR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a-IR" sz="4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مشكلات روند توليد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تغيير محيط توليد، ابزار، فناوري</a:t>
            </a:r>
          </a:p>
          <a:p>
            <a:r>
              <a:rPr lang="fa-IR" dirty="0" smtClean="0"/>
              <a:t>تغيير خواسته‌ها</a:t>
            </a:r>
          </a:p>
          <a:p>
            <a:r>
              <a:rPr lang="fa-IR" dirty="0" smtClean="0"/>
              <a:t>نابساماني توليد</a:t>
            </a:r>
          </a:p>
          <a:p>
            <a:r>
              <a:rPr lang="fa-IR" dirty="0" smtClean="0"/>
              <a:t>دشواري استفاده‌ي مجدد</a:t>
            </a:r>
            <a:endParaRPr lang="fa-IR" dirty="0"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200" dirty="0" smtClean="0"/>
              <a:t>مشكلات روند توليد</a:t>
            </a:r>
            <a:endParaRPr lang="fa-IR" sz="4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4348" y="2593975"/>
          <a:ext cx="7715304" cy="2449205"/>
        </p:xfrm>
        <a:graphic>
          <a:graphicData uri="http://schemas.openxmlformats.org/drawingml/2006/table">
            <a:tbl>
              <a:tblPr rtl="1" firstRow="1" firstCol="1">
                <a:tableStyleId>{5C22544A-7EE6-4342-B048-85BDC9FD1C3A}</a:tableStyleId>
              </a:tblPr>
              <a:tblGrid>
                <a:gridCol w="1411898"/>
                <a:gridCol w="2410081"/>
                <a:gridCol w="3893325"/>
              </a:tblGrid>
              <a:tr h="504665">
                <a:tc>
                  <a:txBody>
                    <a:bodyPr/>
                    <a:lstStyle/>
                    <a:p>
                      <a:pPr marL="3810" marR="0" indent="-381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cs typeface="+mn-cs"/>
                        </a:rPr>
                        <a:t>زمينه‌ي اصلي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  <a:tc>
                  <a:txBody>
                    <a:bodyPr/>
                    <a:lstStyle/>
                    <a:p>
                      <a:pPr marL="3810" marR="0" indent="-381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cs typeface="+mn-cs"/>
                        </a:rPr>
                        <a:t>خطر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  <a:tc>
                  <a:txBody>
                    <a:bodyPr/>
                    <a:lstStyle/>
                    <a:p>
                      <a:pPr marL="3810" marR="0" indent="-381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cs typeface="+mn-cs"/>
                        </a:rPr>
                        <a:t>از راهكارهاي كاهش‌خطر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</a:tr>
              <a:tr h="504665">
                <a:tc rowSpan="4"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cs typeface="+mn-cs"/>
                        </a:rPr>
                        <a:t>روند توليد 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cs typeface="+mn-cs"/>
                        </a:rPr>
                        <a:t>تغيير محيط توليد، ابزار، فنّاوري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cs typeface="+mn-cs"/>
                        </a:rPr>
                        <a:t>نظارت تغييرات؛ داشتن ابزارمند؛  </a:t>
                      </a:r>
                      <a:endParaRPr lang="en-US" sz="1800" b="1" dirty="0">
                        <a:cs typeface="+mn-cs"/>
                      </a:endParaRPr>
                    </a:p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cs typeface="+mn-cs"/>
                        </a:rPr>
                        <a:t>بخش تحقيق و توسعه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</a:tr>
              <a:tr h="5046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cs typeface="+mn-cs"/>
                        </a:rPr>
                        <a:t>تغيير خواسته‌ها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cs typeface="+mn-cs"/>
                        </a:rPr>
                        <a:t>دقت در مهندسي خواسته‌ها؛ محصولات مياني؛</a:t>
                      </a:r>
                      <a:endParaRPr lang="en-US" sz="1800" b="1" dirty="0">
                        <a:cs typeface="+mn-cs"/>
                      </a:endParaRPr>
                    </a:p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cs typeface="+mn-cs"/>
                        </a:rPr>
                        <a:t>سياست‌هاي راهبردي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</a:tr>
              <a:tr h="2896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cs typeface="+mn-cs"/>
                        </a:rPr>
                        <a:t>نابساماني توليد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  <a:tc rowSpan="2"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cs typeface="+mn-cs"/>
                        </a:rPr>
                        <a:t>دقت در راهبرد، معماري و مدل توليد 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</a:tr>
              <a:tr h="2896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cs typeface="+mn-cs"/>
                        </a:rPr>
                        <a:t>دشواري استفاده‌ي مجدد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خطرات براي محصول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عدم درستي عملكرد</a:t>
            </a:r>
          </a:p>
          <a:p>
            <a:r>
              <a:rPr lang="fa-IR" dirty="0" smtClean="0"/>
              <a:t>برآورد نكردن خواسته‌ها</a:t>
            </a:r>
          </a:p>
          <a:p>
            <a:r>
              <a:rPr lang="fa-IR" dirty="0" smtClean="0"/>
              <a:t>عدم پذيرش محصول</a:t>
            </a:r>
          </a:p>
          <a:p>
            <a:r>
              <a:rPr lang="fa-IR" dirty="0" smtClean="0"/>
              <a:t>هزينه‌هاي اضافي توليد و قيمت بالا</a:t>
            </a:r>
          </a:p>
          <a:p>
            <a:r>
              <a:rPr lang="fa-IR" dirty="0" smtClean="0"/>
              <a:t>زمان اضافي توليد</a:t>
            </a:r>
          </a:p>
          <a:p>
            <a:r>
              <a:rPr lang="fa-IR" dirty="0" smtClean="0"/>
              <a:t>مشكل فروش</a:t>
            </a:r>
          </a:p>
          <a:p>
            <a:r>
              <a:rPr lang="fa-IR" dirty="0" smtClean="0"/>
              <a:t>استفاده‌ي غيرمجاز</a:t>
            </a:r>
            <a:endParaRPr lang="fa-IR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فهرست مطالب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71612"/>
            <a:ext cx="7786742" cy="5000660"/>
          </a:xfrm>
        </p:spPr>
        <p:txBody>
          <a:bodyPr>
            <a:normAutofit/>
          </a:bodyPr>
          <a:lstStyle/>
          <a:p>
            <a:r>
              <a:rPr lang="fa-IR" dirty="0" smtClean="0"/>
              <a:t>خطر</a:t>
            </a:r>
          </a:p>
          <a:p>
            <a:r>
              <a:rPr lang="fa-IR" dirty="0" smtClean="0"/>
              <a:t>مديريت خطر</a:t>
            </a:r>
          </a:p>
          <a:p>
            <a:r>
              <a:rPr lang="fa-IR" dirty="0" smtClean="0"/>
              <a:t>احساس خطر/ نظارت</a:t>
            </a:r>
          </a:p>
          <a:p>
            <a:r>
              <a:rPr lang="fa-IR" dirty="0" smtClean="0"/>
              <a:t>خطرات فرايند نرم‌افزار و راه‌حل آن‌ها</a:t>
            </a:r>
            <a:endParaRPr lang="fa-I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200" dirty="0" smtClean="0"/>
              <a:t>خطرات براي محصول و راه‌حل‌ها</a:t>
            </a:r>
            <a:endParaRPr lang="fa-IR" sz="4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0034" y="1857375"/>
          <a:ext cx="8143933" cy="3929092"/>
        </p:xfrm>
        <a:graphic>
          <a:graphicData uri="http://schemas.openxmlformats.org/drawingml/2006/table">
            <a:tbl>
              <a:tblPr rtl="1" firstRow="1" firstCol="1">
                <a:tableStyleId>{5C22544A-7EE6-4342-B048-85BDC9FD1C3A}</a:tableStyleId>
              </a:tblPr>
              <a:tblGrid>
                <a:gridCol w="1474382"/>
                <a:gridCol w="2579670"/>
                <a:gridCol w="4089881"/>
              </a:tblGrid>
              <a:tr h="362144">
                <a:tc>
                  <a:txBody>
                    <a:bodyPr/>
                    <a:lstStyle/>
                    <a:p>
                      <a:pPr marL="3810" marR="0" indent="-381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cs typeface="+mn-cs"/>
                        </a:rPr>
                        <a:t>زمينه‌ي اصلي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  <a:tc>
                  <a:txBody>
                    <a:bodyPr/>
                    <a:lstStyle/>
                    <a:p>
                      <a:pPr marL="3810" marR="0" indent="-381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cs typeface="+mn-cs"/>
                        </a:rPr>
                        <a:t>خطر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  <a:tc>
                  <a:txBody>
                    <a:bodyPr/>
                    <a:lstStyle/>
                    <a:p>
                      <a:pPr marL="3810" marR="0" indent="-381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cs typeface="+mn-cs"/>
                        </a:rPr>
                        <a:t>از راهكارهاي كاهش‌خطر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</a:tr>
              <a:tr h="453328">
                <a:tc rowSpan="7"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cs typeface="+mn-cs"/>
                        </a:rPr>
                        <a:t>محصول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cs typeface="+mn-cs"/>
                        </a:rPr>
                        <a:t>عدم درستي عملكرد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cs typeface="+mn-cs"/>
                        </a:rPr>
                        <a:t>آزمايش پياده‌سازي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</a:tr>
              <a:tr h="444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cs typeface="+mn-cs"/>
                        </a:rPr>
                        <a:t>برآورد نكردن خواسته‌ها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cs typeface="+mn-cs"/>
                        </a:rPr>
                        <a:t>دقت در مهندسي خواسته‌ها؛ آزمايش طراحي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</a:tr>
              <a:tr h="6468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cs typeface="+mn-cs"/>
                        </a:rPr>
                        <a:t>عدم پذيرش محصول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cs typeface="+mn-cs"/>
                        </a:rPr>
                        <a:t>دقت در انتخاب پروژه؛</a:t>
                      </a:r>
                      <a:endParaRPr lang="en-US" sz="1800" b="1" dirty="0">
                        <a:cs typeface="+mn-cs"/>
                      </a:endParaRPr>
                    </a:p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cs typeface="+mn-cs"/>
                        </a:rPr>
                        <a:t>قابليت استفاده‌ (عملكرد، واسط، پاسخ‌گويي نياز)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</a:tr>
              <a:tr h="4737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cs typeface="+mn-cs"/>
                        </a:rPr>
                        <a:t>هزينه‌ي اضافي توليد و قيمت بالا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cs typeface="+mn-cs"/>
                        </a:rPr>
                        <a:t>استفاده‌ي مجدد؛ تيراژ؛ بازاريابي؛ كاهش سربار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</a:tr>
              <a:tr h="6468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cs typeface="+mn-cs"/>
                        </a:rPr>
                        <a:t>زمان اضافي توليد 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cs typeface="+mn-cs"/>
                        </a:rPr>
                        <a:t>برنامه‌ريزي و زمان‌بندي؛ </a:t>
                      </a:r>
                      <a:endParaRPr lang="en-US" sz="1800" b="1" dirty="0">
                        <a:cs typeface="+mn-cs"/>
                      </a:endParaRPr>
                    </a:p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cs typeface="+mn-cs"/>
                        </a:rPr>
                        <a:t>توازي فعاليت‌ها؛ استفاده‌ي مجدد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</a:tr>
              <a:tr h="4566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cs typeface="+mn-cs"/>
                        </a:rPr>
                        <a:t>مشكل فروش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cs typeface="+mn-cs"/>
                        </a:rPr>
                        <a:t>بازاريابي و توزيع حرفه‌اي، دقت در قابليت استفاده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</a:tr>
              <a:tr h="444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cs typeface="+mn-cs"/>
                        </a:rPr>
                        <a:t>استفاده‌ي غيرمجاز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cs typeface="+mn-cs"/>
                        </a:rPr>
                        <a:t>ثبت محصول؛ امور حقوقي؛ تسهيلات فروش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خطرات نگهداري محصول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خطاهاي متعدد</a:t>
            </a:r>
          </a:p>
          <a:p>
            <a:r>
              <a:rPr lang="fa-IR" dirty="0" smtClean="0"/>
              <a:t>دشواري كشف خطا</a:t>
            </a:r>
          </a:p>
          <a:p>
            <a:r>
              <a:rPr lang="fa-IR" dirty="0" smtClean="0"/>
              <a:t>دشواري درك</a:t>
            </a:r>
          </a:p>
          <a:p>
            <a:r>
              <a:rPr lang="fa-IR" dirty="0" smtClean="0"/>
              <a:t>مستندات نامناسب یا ناکافی (به ویژه مستندات طراحی)</a:t>
            </a:r>
          </a:p>
          <a:p>
            <a:r>
              <a:rPr lang="fa-IR" dirty="0" smtClean="0"/>
              <a:t>تغيير فناوري</a:t>
            </a:r>
          </a:p>
          <a:p>
            <a:r>
              <a:rPr lang="fa-IR" dirty="0" smtClean="0"/>
              <a:t>تغيير نيروها</a:t>
            </a:r>
            <a:endParaRPr lang="fa-IR" dirty="0"/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200" dirty="0" smtClean="0"/>
              <a:t>خطرات براي نگهداري محصول</a:t>
            </a:r>
            <a:endParaRPr lang="fa-IR" sz="4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28662" y="2441575"/>
          <a:ext cx="7429552" cy="3129878"/>
        </p:xfrm>
        <a:graphic>
          <a:graphicData uri="http://schemas.openxmlformats.org/drawingml/2006/table">
            <a:tbl>
              <a:tblPr rtl="1" firstRow="1" firstCol="1">
                <a:tableStyleId>{5C22544A-7EE6-4342-B048-85BDC9FD1C3A}</a:tableStyleId>
              </a:tblPr>
              <a:tblGrid>
                <a:gridCol w="1445352"/>
                <a:gridCol w="1695212"/>
                <a:gridCol w="4288988"/>
              </a:tblGrid>
              <a:tr h="504665">
                <a:tc>
                  <a:txBody>
                    <a:bodyPr/>
                    <a:lstStyle/>
                    <a:p>
                      <a:pPr marL="3810" marR="0" indent="-381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cs typeface="+mn-cs"/>
                        </a:rPr>
                        <a:t>زمينه‌ي اصلي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  <a:tc>
                  <a:txBody>
                    <a:bodyPr/>
                    <a:lstStyle/>
                    <a:p>
                      <a:pPr marL="3810" marR="0" indent="-381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cs typeface="+mn-cs"/>
                        </a:rPr>
                        <a:t>خطر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  <a:tc>
                  <a:txBody>
                    <a:bodyPr/>
                    <a:lstStyle/>
                    <a:p>
                      <a:pPr marL="3810" marR="0" indent="-381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cs typeface="+mn-cs"/>
                        </a:rPr>
                        <a:t>از راهكارهاي كاهش‌خطر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</a:tr>
              <a:tr h="504665">
                <a:tc rowSpan="5"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cs typeface="+mn-cs"/>
                        </a:rPr>
                        <a:t>نگهداري</a:t>
                      </a:r>
                      <a:r>
                        <a:rPr lang="en-US" sz="1800" b="1" dirty="0" smtClean="0">
                          <a:cs typeface="+mn-cs"/>
                        </a:rPr>
                        <a:t> </a:t>
                      </a:r>
                      <a:r>
                        <a:rPr lang="fa-IR" sz="1800" b="1" dirty="0" smtClean="0">
                          <a:cs typeface="+mn-cs"/>
                        </a:rPr>
                        <a:t>محصول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cs typeface="+mn-cs"/>
                        </a:rPr>
                        <a:t>خطاهاي متعدد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cs typeface="+mn-cs"/>
                        </a:rPr>
                        <a:t>ساختار مؤلفه‌اي؛ دقت در آزمايش؛ </a:t>
                      </a:r>
                      <a:endParaRPr lang="en-US" sz="1800" b="1" dirty="0">
                        <a:cs typeface="+mn-cs"/>
                      </a:endParaRPr>
                    </a:p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cs typeface="+mn-cs"/>
                        </a:rPr>
                        <a:t>دقت در مجتمع‌سازي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</a:tr>
              <a:tr h="5046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cs typeface="+mn-cs"/>
                        </a:rPr>
                        <a:t>دشواري كشف خطا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cs typeface="+mn-cs"/>
                        </a:rPr>
                        <a:t>دقت در ساختار؛ اطلاعات اضافي زمان اجرا</a:t>
                      </a:r>
                      <a:endParaRPr lang="en-US" sz="1800" b="1" dirty="0">
                        <a:cs typeface="+mn-cs"/>
                      </a:endParaRPr>
                    </a:p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cs typeface="+mn-cs"/>
                        </a:rPr>
                        <a:t>گزارش خطا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</a:tr>
              <a:tr h="4499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cs typeface="+mn-cs"/>
                        </a:rPr>
                        <a:t>دشواري درك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cs typeface="+mn-cs"/>
                        </a:rPr>
                        <a:t>طراحي خوب؛ مستندات طراحي؛ خوانايي كد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</a:tr>
              <a:tr h="5000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cs typeface="+mn-cs"/>
                        </a:rPr>
                        <a:t>تغيير فنّاوري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cs typeface="+mn-cs"/>
                        </a:rPr>
                        <a:t>ارائه‌ي گونه‌ي جديد؛ سياست حمايت دراز مدت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</a:tr>
              <a:tr h="4286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cs typeface="+mn-cs"/>
                        </a:rPr>
                        <a:t>تغيير نيروها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cs typeface="+mn-cs"/>
                        </a:rPr>
                        <a:t>مستندسازي خوب؛ بايگاني خوب؛ نگاه برنده- برنده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خطرات سازمان مخاطب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تغيير بنيادي خواسته‌ها</a:t>
            </a:r>
          </a:p>
          <a:p>
            <a:r>
              <a:rPr lang="fa-IR" dirty="0" smtClean="0"/>
              <a:t>تفسير جديد خواسته‌ها</a:t>
            </a:r>
          </a:p>
          <a:p>
            <a:r>
              <a:rPr lang="fa-IR" dirty="0" smtClean="0"/>
              <a:t>تغيير شديد سياست‌ها</a:t>
            </a:r>
          </a:p>
          <a:p>
            <a:r>
              <a:rPr lang="fa-IR" dirty="0" smtClean="0"/>
              <a:t>تغيير شديد نيروها</a:t>
            </a:r>
          </a:p>
          <a:p>
            <a:r>
              <a:rPr lang="fa-IR" dirty="0" smtClean="0"/>
              <a:t>عدم انجام تعهدات</a:t>
            </a:r>
            <a:endParaRPr lang="fa-IR" dirty="0"/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200" dirty="0" smtClean="0"/>
              <a:t>خطرات سازمان مخاطب و راه‌حل‌ها</a:t>
            </a:r>
            <a:endParaRPr lang="fa-IR" sz="4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57224" y="2571750"/>
          <a:ext cx="7500990" cy="2857519"/>
        </p:xfrm>
        <a:graphic>
          <a:graphicData uri="http://schemas.openxmlformats.org/drawingml/2006/table">
            <a:tbl>
              <a:tblPr rtl="1" firstRow="1" firstCol="1">
                <a:tableStyleId>{5C22544A-7EE6-4342-B048-85BDC9FD1C3A}</a:tableStyleId>
              </a:tblPr>
              <a:tblGrid>
                <a:gridCol w="1588669"/>
                <a:gridCol w="2137440"/>
                <a:gridCol w="3774881"/>
              </a:tblGrid>
              <a:tr h="410555">
                <a:tc>
                  <a:txBody>
                    <a:bodyPr/>
                    <a:lstStyle/>
                    <a:p>
                      <a:pPr marL="3810" marR="0" indent="-381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/>
                        <a:t>زمينه‌ي اصلي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  <a:tc>
                  <a:txBody>
                    <a:bodyPr/>
                    <a:lstStyle/>
                    <a:p>
                      <a:pPr marL="3810" marR="0" indent="-381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/>
                        <a:t>خطر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  <a:tc>
                  <a:txBody>
                    <a:bodyPr/>
                    <a:lstStyle/>
                    <a:p>
                      <a:pPr marL="3810" marR="0" indent="-381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/>
                        <a:t>از راهكارهاي كاهش‌خطر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</a:tr>
              <a:tr h="426841">
                <a:tc rowSpan="5"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 smtClean="0"/>
                        <a:t>سازمان</a:t>
                      </a:r>
                      <a:r>
                        <a:rPr lang="en-US" sz="1800" dirty="0" smtClean="0"/>
                        <a:t> </a:t>
                      </a:r>
                      <a:r>
                        <a:rPr lang="fa-IR" sz="1800" dirty="0" smtClean="0"/>
                        <a:t>مخاطب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3975" marR="53975" marT="0" marB="79375" anchor="ctr"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/>
                        <a:t>تغيير بنيادي خواسته‌ها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3975" marR="53975" marT="0" marB="79375" anchor="ctr"/>
                </a:tc>
                <a:tc rowSpan="5"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/>
                        <a:t>دقت در انتخاب سازمان مخاطب؛</a:t>
                      </a:r>
                      <a:endParaRPr lang="en-US" sz="1800" dirty="0"/>
                    </a:p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/>
                        <a:t>دقت در تدوين قراردادها و رسميت آن‌ها؛</a:t>
                      </a:r>
                      <a:endParaRPr lang="en-US" sz="1800" dirty="0"/>
                    </a:p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/>
                        <a:t>منظور كردن حَكَم مورد وثوق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3975" marR="53975" marT="0" marB="79375" anchor="ctr"/>
                </a:tc>
              </a:tr>
              <a:tr h="4888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/>
                        <a:t>تفسير جديد خواسته‌ها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3975" marR="53975" marT="0" marB="79375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12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/>
                        <a:t>تغيير شديد سياست‌ها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3975" marR="53975" marT="0" marB="79375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38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/>
                        <a:t>تغيير شديد نيروها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3975" marR="53975" marT="0" marB="79375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61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/>
                        <a:t>عدم انجام تعهدات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3975" marR="53975" marT="0" marB="79375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fa-IR" dirty="0" smtClean="0"/>
              <a:t>خطرات عملكرد رقبا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ارائه‌ي محصول یا خدمات جديد</a:t>
            </a:r>
          </a:p>
          <a:p>
            <a:r>
              <a:rPr lang="fa-IR" dirty="0" smtClean="0"/>
              <a:t>ارائه‌ي محصول یا خدمات بهتر</a:t>
            </a:r>
          </a:p>
          <a:p>
            <a:r>
              <a:rPr lang="fa-IR" dirty="0" smtClean="0"/>
              <a:t>ارائه‌ي محصول یا خدمات ارزان‌تر</a:t>
            </a:r>
            <a:endParaRPr lang="en-US" dirty="0" smtClean="0"/>
          </a:p>
          <a:p>
            <a:r>
              <a:rPr lang="fa-IR" dirty="0" smtClean="0"/>
              <a:t>عملكرد متفاوت و غیرمنتظره</a:t>
            </a:r>
          </a:p>
          <a:p>
            <a:r>
              <a:rPr lang="fa-IR" dirty="0" smtClean="0"/>
              <a:t>ارتباط‌های جدید</a:t>
            </a:r>
            <a:endParaRPr lang="fa-IR" dirty="0"/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 </a:t>
            </a:r>
            <a:r>
              <a:rPr lang="fa-IR" sz="4200" dirty="0" smtClean="0"/>
              <a:t>خطرات عملكرد رقبا و راه‌حل‌ها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884" y="3160713"/>
          <a:ext cx="7715304" cy="1339858"/>
        </p:xfrm>
        <a:graphic>
          <a:graphicData uri="http://schemas.openxmlformats.org/drawingml/2006/table">
            <a:tbl>
              <a:tblPr rtl="1" firstRow="1" firstCol="1">
                <a:tableStyleId>{5C22544A-7EE6-4342-B048-85BDC9FD1C3A}</a:tableStyleId>
              </a:tblPr>
              <a:tblGrid>
                <a:gridCol w="1755180"/>
                <a:gridCol w="2710026"/>
                <a:gridCol w="3250098"/>
              </a:tblGrid>
              <a:tr h="478589">
                <a:tc>
                  <a:txBody>
                    <a:bodyPr/>
                    <a:lstStyle/>
                    <a:p>
                      <a:pPr marL="3810" marR="0" indent="-381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/>
                        <a:t>زمينه‌ي اصلي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  <a:tc>
                  <a:txBody>
                    <a:bodyPr/>
                    <a:lstStyle/>
                    <a:p>
                      <a:pPr marL="3810" marR="0" indent="-381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/>
                        <a:t>خطر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  <a:tc>
                  <a:txBody>
                    <a:bodyPr/>
                    <a:lstStyle/>
                    <a:p>
                      <a:pPr marL="3810" marR="0" indent="-381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/>
                        <a:t>از راهكارهاي كاهش‌خطر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765" marR="50765" marT="0" marB="74655" anchor="ctr"/>
                </a:tc>
              </a:tr>
              <a:tr h="861269"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 smtClean="0"/>
                        <a:t>عملكرد</a:t>
                      </a:r>
                      <a:r>
                        <a:rPr lang="en-US" sz="1800" dirty="0" smtClean="0"/>
                        <a:t> </a:t>
                      </a:r>
                      <a:r>
                        <a:rPr lang="fa-IR" sz="1800" dirty="0" smtClean="0"/>
                        <a:t>رقبا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3975" marR="53975" marT="0" marB="79375" anchor="ctr"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/>
                        <a:t>ارائه‌ي محصول قوي‌تر و يا ارزانتر،</a:t>
                      </a:r>
                      <a:endParaRPr lang="en-US" sz="1800" dirty="0"/>
                    </a:p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/>
                        <a:t>عملكرد متفاوت، ارتباط‌ها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3975" marR="53975" marT="0" marB="79375" anchor="ctr"/>
                </a:tc>
                <a:tc>
                  <a:txBody>
                    <a:bodyPr/>
                    <a:lstStyle/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/>
                        <a:t>كيفيت؛ قابليت اطمينان؛ نوآوري؛ همكاري؛</a:t>
                      </a:r>
                      <a:endParaRPr lang="en-US" sz="1800" dirty="0"/>
                    </a:p>
                    <a:p>
                      <a:pPr marL="3810" marR="0" indent="-381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/>
                        <a:t>تحقيق و توسعه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3975" marR="53975" marT="0" marB="79375" anchor="ctr"/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چند رهيافت براي مديريت خطر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1612"/>
            <a:ext cx="8143900" cy="4786346"/>
          </a:xfrm>
        </p:spPr>
        <p:txBody>
          <a:bodyPr/>
          <a:lstStyle/>
          <a:p>
            <a:r>
              <a:rPr lang="fa-IR" dirty="0" smtClean="0"/>
              <a:t>زمان‌هاي انتخاب، مؤثرترين و مهمترین لحظات مقابله با خطر هستند</a:t>
            </a:r>
          </a:p>
          <a:p>
            <a:r>
              <a:rPr lang="fa-IR" dirty="0" smtClean="0"/>
              <a:t>به‌خصوص در / با انتخاب افراد</a:t>
            </a:r>
          </a:p>
          <a:p>
            <a:r>
              <a:rPr lang="fa-IR" dirty="0" smtClean="0"/>
              <a:t>مهم‌ترين خطر داخلي، نارضايتي نيروهاست</a:t>
            </a:r>
          </a:p>
          <a:p>
            <a:r>
              <a:rPr lang="fa-IR" dirty="0" smtClean="0"/>
              <a:t>مهم‌ترين خطر خارجی، كيفيت نامطلوب محصول يا خدمت است</a:t>
            </a:r>
          </a:p>
          <a:p>
            <a:r>
              <a:rPr lang="fa-IR" dirty="0" smtClean="0"/>
              <a:t>خطرتاك‌ترين خطر، پنهان‌ترين آن است</a:t>
            </a:r>
            <a:endParaRPr lang="fa-IR" dirty="0"/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200" dirty="0" smtClean="0"/>
              <a:t>چند رهيافت براي مديريت خطر</a:t>
            </a:r>
            <a:endParaRPr lang="fa-IR" sz="4200" dirty="0"/>
          </a:p>
        </p:txBody>
      </p:sp>
      <p:pic>
        <p:nvPicPr>
          <p:cNvPr id="5" name="Picture 2" descr="E:\Sadighi\Book\SE Book\FIG_SE_BK\Color\Chapter6\For Slide\fig0602point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5786" y="1762144"/>
            <a:ext cx="7591425" cy="4381500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خطر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حوادث يا شرايط احتمالي است كه در صورت بروز، عواقب آن براي ما نامطلوب است</a:t>
            </a:r>
          </a:p>
          <a:p>
            <a:r>
              <a:rPr lang="fa-IR" dirty="0" smtClean="0"/>
              <a:t>انجام هر كار، هر انتخاب و هر تصميمي با خطراتي همراه است</a:t>
            </a:r>
          </a:p>
          <a:p>
            <a:r>
              <a:rPr lang="fa-IR" dirty="0" smtClean="0"/>
              <a:t>نقش درد!</a:t>
            </a:r>
          </a:p>
          <a:p>
            <a:pPr>
              <a:buNone/>
            </a:pPr>
            <a:endParaRPr lang="fa-IR" dirty="0" smtClean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مديريت خطر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شناسايي خطر</a:t>
            </a:r>
          </a:p>
          <a:p>
            <a:pPr lvl="1"/>
            <a:r>
              <a:rPr lang="fa-IR" dirty="0" smtClean="0"/>
              <a:t>تحليل خطر</a:t>
            </a:r>
          </a:p>
          <a:p>
            <a:pPr lvl="1"/>
            <a:r>
              <a:rPr lang="fa-IR" dirty="0" smtClean="0"/>
              <a:t>اولويت‌بندي خطر</a:t>
            </a:r>
          </a:p>
          <a:p>
            <a:pPr lvl="2"/>
            <a:r>
              <a:rPr lang="fa-IR" dirty="0" smtClean="0"/>
              <a:t>نمود = احتمال بروز خطر × ميزان تأثير خطر</a:t>
            </a:r>
          </a:p>
          <a:p>
            <a:r>
              <a:rPr lang="fa-IR" dirty="0" smtClean="0"/>
              <a:t>كنترل خطر</a:t>
            </a:r>
          </a:p>
          <a:p>
            <a:pPr lvl="1"/>
            <a:r>
              <a:rPr lang="fa-IR" dirty="0" smtClean="0"/>
              <a:t>برنامه‌ريزي مديريت خطر</a:t>
            </a:r>
          </a:p>
          <a:p>
            <a:pPr lvl="1"/>
            <a:r>
              <a:rPr lang="fa-IR" dirty="0" smtClean="0"/>
              <a:t>اقدامات اجرايي برای کاهش خطر</a:t>
            </a:r>
          </a:p>
          <a:p>
            <a:pPr lvl="1"/>
            <a:r>
              <a:rPr lang="fa-IR" dirty="0" smtClean="0"/>
              <a:t>نظارت بر خطر</a:t>
            </a:r>
            <a:endParaRPr lang="fa-IR"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فعاليت‌هاي مديريت خطر</a:t>
            </a:r>
            <a:endParaRPr lang="fa-IR" dirty="0"/>
          </a:p>
        </p:txBody>
      </p:sp>
      <p:pic>
        <p:nvPicPr>
          <p:cNvPr id="5" name="Picture 2" descr="E:\Sadighi\Book\SE Book\FIG_SE_BK\Color\Chapter6\For Slide\fig060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62088" y="2533663"/>
            <a:ext cx="6219825" cy="2752725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فرايند مديريت خطر</a:t>
            </a:r>
            <a:endParaRPr lang="fa-IR" dirty="0"/>
          </a:p>
        </p:txBody>
      </p:sp>
      <p:pic>
        <p:nvPicPr>
          <p:cNvPr id="3" name="Picture 2" descr="E:\Sadighi\Book\SE Book\FIG_SE_BK\Color\Chapter6\For Slide\fig060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62075" y="2214554"/>
            <a:ext cx="6419850" cy="3400425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احساس خطر/ نظارت</a:t>
            </a:r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به عنوان بخشی از مديريت خطر</a:t>
            </a:r>
          </a:p>
          <a:p>
            <a:r>
              <a:rPr lang="fa-IR" dirty="0" smtClean="0"/>
              <a:t>احتیاج به تعریف دارد (براي وضعيت عادي، و حالت بروز خطر)</a:t>
            </a:r>
          </a:p>
          <a:p>
            <a:r>
              <a:rPr lang="fa-IR" dirty="0" smtClean="0"/>
              <a:t>نياز به مكانيزم(هايي) براي برخورد با هر نوع خطر هست</a:t>
            </a:r>
          </a:p>
          <a:p>
            <a:r>
              <a:rPr lang="fa-IR" dirty="0" smtClean="0"/>
              <a:t>نيازمند عملکرد هست</a:t>
            </a:r>
            <a:endParaRPr lang="en-US" dirty="0" smtClean="0"/>
          </a:p>
          <a:p>
            <a:r>
              <a:rPr lang="fa-IR" dirty="0" smtClean="0"/>
              <a:t>بنابراين نيازمند زمان، تلاش و هزينه است</a:t>
            </a:r>
            <a:endParaRPr lang="fa-IR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تحليل خطر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نوع خطر</a:t>
            </a:r>
          </a:p>
          <a:p>
            <a:r>
              <a:rPr lang="fa-IR" dirty="0" smtClean="0"/>
              <a:t>عامل توليد خطر</a:t>
            </a:r>
          </a:p>
          <a:p>
            <a:r>
              <a:rPr lang="fa-IR" dirty="0" smtClean="0"/>
              <a:t>عناصر تحت تأثير</a:t>
            </a:r>
          </a:p>
          <a:p>
            <a:r>
              <a:rPr lang="fa-IR" dirty="0" smtClean="0"/>
              <a:t>محدوده‌ي زماني خطر</a:t>
            </a:r>
          </a:p>
          <a:p>
            <a:r>
              <a:rPr lang="fa-IR" dirty="0" smtClean="0"/>
              <a:t>ميزان خطر/ کمی کردن میزان خطر </a:t>
            </a:r>
            <a:r>
              <a:rPr lang="en-US" sz="2800" dirty="0" smtClean="0"/>
              <a:t>(quantification)</a:t>
            </a:r>
            <a:endParaRPr lang="fa-IR" sz="2800" dirty="0" smtClean="0"/>
          </a:p>
          <a:p>
            <a:r>
              <a:rPr lang="fa-IR" dirty="0" smtClean="0"/>
              <a:t>زنجيره‌ي خطرها</a:t>
            </a:r>
            <a:endParaRPr lang="fa-IR"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اولويت‌بندي خطرها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نمود خطر = با </a:t>
            </a:r>
          </a:p>
          <a:p>
            <a:pPr lvl="1"/>
            <a:r>
              <a:rPr lang="fa-IR" dirty="0" smtClean="0"/>
              <a:t>احتمال بروز خطر ×</a:t>
            </a:r>
          </a:p>
          <a:p>
            <a:pPr lvl="1"/>
            <a:r>
              <a:rPr lang="fa-IR" dirty="0" smtClean="0"/>
              <a:t>ميزان تأثير خطر</a:t>
            </a:r>
            <a:endParaRPr lang="fa-IR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SEfarsi">
  <a:themeElements>
    <a:clrScheme name="SEbook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333399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Titr">
      <a:majorFont>
        <a:latin typeface="Calibri"/>
        <a:ea typeface=""/>
        <a:cs typeface="B Titr"/>
      </a:majorFont>
      <a:minorFont>
        <a:latin typeface="Calibri"/>
        <a:ea typeface=""/>
        <a:cs typeface="B Lotu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SEfarsi</Template>
  <TotalTime>162</TotalTime>
  <Words>889</Words>
  <Application>Microsoft Office PowerPoint</Application>
  <PresentationFormat>On-screen Show (4:3)</PresentationFormat>
  <Paragraphs>244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B Lotus</vt:lpstr>
      <vt:lpstr>B Mitra</vt:lpstr>
      <vt:lpstr>B Titr</vt:lpstr>
      <vt:lpstr>Calibri</vt:lpstr>
      <vt:lpstr>Tahoma</vt:lpstr>
      <vt:lpstr>Times New Roman</vt:lpstr>
      <vt:lpstr>Wingdings</vt:lpstr>
      <vt:lpstr>SEfarsi</vt:lpstr>
      <vt:lpstr>مديريت خطر</vt:lpstr>
      <vt:lpstr>فهرست مطالب</vt:lpstr>
      <vt:lpstr>خطر</vt:lpstr>
      <vt:lpstr>مديريت خطر</vt:lpstr>
      <vt:lpstr>فعاليت‌هاي مديريت خطر</vt:lpstr>
      <vt:lpstr>فرايند مديريت خطر</vt:lpstr>
      <vt:lpstr>احساس خطر/ نظارت</vt:lpstr>
      <vt:lpstr>تحليل خطر</vt:lpstr>
      <vt:lpstr>اولويت‌بندي خطرها</vt:lpstr>
      <vt:lpstr>مديريت خطر</vt:lpstr>
      <vt:lpstr>خطرات فرايند نرم‌افزار</vt:lpstr>
      <vt:lpstr>خطرات فرايند نرم‌افزار</vt:lpstr>
      <vt:lpstr>مشكلات نيروي انساني</vt:lpstr>
      <vt:lpstr>خطرات نيروي انساني و راه‌حل‌ها</vt:lpstr>
      <vt:lpstr>خطرات سازمان توليدكننده</vt:lpstr>
      <vt:lpstr>خطرات سازمان توليدكننده و راه‌حل‌ها</vt:lpstr>
      <vt:lpstr>مشكلات روند توليد</vt:lpstr>
      <vt:lpstr>مشكلات روند توليد</vt:lpstr>
      <vt:lpstr>خطرات براي محصول</vt:lpstr>
      <vt:lpstr>خطرات براي محصول و راه‌حل‌ها</vt:lpstr>
      <vt:lpstr>خطرات نگهداري محصول</vt:lpstr>
      <vt:lpstr>خطرات براي نگهداري محصول</vt:lpstr>
      <vt:lpstr>خطرات سازمان مخاطب</vt:lpstr>
      <vt:lpstr>خطرات سازمان مخاطب و راه‌حل‌ها</vt:lpstr>
      <vt:lpstr> خطرات عملكرد رقبا</vt:lpstr>
      <vt:lpstr> خطرات عملكرد رقبا و راه‌حل‌ها</vt:lpstr>
      <vt:lpstr>چند رهيافت براي مديريت خطر</vt:lpstr>
      <vt:lpstr>چند رهيافت براي مديريت خطر</vt:lpstr>
    </vt:vector>
  </TitlesOfParts>
  <Company>HSH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مديريت خطر</dc:title>
  <dc:creator>دكتر محسن صديقي مشكناني</dc:creator>
  <cp:keywords>خطر، نرم‌افزار، مديريت خطر</cp:keywords>
  <dc:description>فصل6  از کتاب 
 به سوی تولید بهتر نرم افزار: اصول مهندسی نرم افزار</dc:description>
  <cp:lastModifiedBy>Dr.Coders</cp:lastModifiedBy>
  <cp:revision>88</cp:revision>
  <cp:lastPrinted>1601-01-01T00:00:00Z</cp:lastPrinted>
  <dcterms:created xsi:type="dcterms:W3CDTF">2009-12-05T06:28:43Z</dcterms:created>
  <dcterms:modified xsi:type="dcterms:W3CDTF">2014-12-10T16:18:32Z</dcterms:modified>
  <cp:category>ارائه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